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2EEC90-CB0A-4E09-9180-5AC808D6456F}">
  <a:tblStyle styleId="{182EEC90-CB0A-4E09-9180-5AC808D645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04439ED-C15C-4B2A-92B7-2F214AF6906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8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22f87280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622f8728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fb84d26824_2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fb84d26824_2_3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fb84d26824_2_3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b84d26824_2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fb84d26824_2_3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b84d26824_2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b84d26824_2_3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fb84d26824_2_3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fb84d26824_3_9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fb84d26824_3_9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fb84d26824_3_9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fb84d26824_2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fb84d26824_2_3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fb84d26824_2_3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fb84d26824_3_10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fb84d26824_3_10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fb84d26824_3_10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f626f61b52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f626f61b52_0_3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f626f61b52_0_3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f8b012d7a0_0_159: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355" name="Google Shape;355;gf8b012d7a0_0_159: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aa07881f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aa07881f3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faa07881f3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b84d26824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b84d26824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fb84d26824_0_2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b84d26824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b84d26824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100"/>
              </a:spcBef>
              <a:spcAft>
                <a:spcPts val="0"/>
              </a:spcAft>
              <a:buNone/>
            </a:pPr>
            <a:r>
              <a:t/>
            </a:r>
            <a:endParaRPr/>
          </a:p>
        </p:txBody>
      </p:sp>
      <p:sp>
        <p:nvSpPr>
          <p:cNvPr id="208" name="Google Shape;208;gfb84d26824_0_2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b84d26824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fb84d26824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fb84d26824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b84d26824_0_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fb84d26824_0_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90000"/>
              </a:lnSpc>
              <a:spcBef>
                <a:spcPts val="0"/>
              </a:spcBef>
              <a:spcAft>
                <a:spcPts val="0"/>
              </a:spcAft>
              <a:buSzPts val="1400"/>
              <a:buNone/>
            </a:pPr>
            <a:r>
              <a:t/>
            </a:r>
            <a:endParaRPr/>
          </a:p>
          <a:p>
            <a:pPr indent="0" lvl="0" marL="0" rtl="0" algn="ctr">
              <a:lnSpc>
                <a:spcPct val="90000"/>
              </a:lnSpc>
              <a:spcBef>
                <a:spcPts val="0"/>
              </a:spcBef>
              <a:spcAft>
                <a:spcPts val="0"/>
              </a:spcAft>
              <a:buSzPts val="1400"/>
              <a:buNone/>
            </a:pPr>
            <a:r>
              <a:t/>
            </a:r>
            <a:endParaRPr sz="1700"/>
          </a:p>
        </p:txBody>
      </p:sp>
      <p:sp>
        <p:nvSpPr>
          <p:cNvPr id="237" name="Google Shape;237;gfb84d26824_0_0: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b84d26824_2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b84d26824_2_2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fb84d26824_2_2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626f61b52_0_706: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f626f61b52_0_706:notes"/>
          <p:cNvSpPr/>
          <p:nvPr>
            <p:ph idx="2" type="sldImg"/>
          </p:nvPr>
        </p:nvSpPr>
        <p:spPr>
          <a:xfrm>
            <a:off x="729258" y="1143000"/>
            <a:ext cx="53994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f626f61b52_0_713: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f626f61b52_0_713:notes"/>
          <p:cNvSpPr/>
          <p:nvPr>
            <p:ph idx="2" type="sldImg"/>
          </p:nvPr>
        </p:nvSpPr>
        <p:spPr>
          <a:xfrm>
            <a:off x="729258" y="1143000"/>
            <a:ext cx="53994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nciea.org/" TargetMode="External"/><Relationship Id="rId3" Type="http://schemas.openxmlformats.org/officeDocument/2006/relationships/image" Target="../media/image2.png"/><Relationship Id="rId4" Type="http://schemas.openxmlformats.org/officeDocument/2006/relationships/hyperlink" Target="https://creativecommons.org/licenses/by/4.0/" TargetMode="External"/><Relationship Id="rId5"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nciea.org/" TargetMode="External"/><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nciea.org/" TargetMode="External"/><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1" name="Shape 91"/>
        <p:cNvGrpSpPr/>
        <p:nvPr/>
      </p:nvGrpSpPr>
      <p:grpSpPr>
        <a:xfrm>
          <a:off x="0" y="0"/>
          <a:ext cx="0" cy="0"/>
          <a:chOff x="0" y="0"/>
          <a:chExt cx="0" cy="0"/>
        </a:xfrm>
      </p:grpSpPr>
      <p:sp>
        <p:nvSpPr>
          <p:cNvPr id="92" name="Google Shape;92;p14"/>
          <p:cNvSpPr txBox="1"/>
          <p:nvPr>
            <p:ph type="ctrTitle"/>
          </p:nvPr>
        </p:nvSpPr>
        <p:spPr>
          <a:xfrm>
            <a:off x="838200" y="1986612"/>
            <a:ext cx="9829800" cy="19041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800"/>
              <a:buFont typeface="Calibri"/>
              <a:buNone/>
              <a:defRPr b="1" i="0" sz="4800">
                <a:solidFill>
                  <a:srgbClr val="262626"/>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14"/>
          <p:cNvSpPr txBox="1"/>
          <p:nvPr>
            <p:ph idx="1" type="subTitle"/>
          </p:nvPr>
        </p:nvSpPr>
        <p:spPr>
          <a:xfrm>
            <a:off x="838200" y="3991918"/>
            <a:ext cx="9829800" cy="8742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rgbClr val="7F7F7F"/>
              </a:buClr>
              <a:buSzPts val="2400"/>
              <a:buNone/>
              <a:defRPr b="0" i="0" sz="2400">
                <a:solidFill>
                  <a:srgbClr val="7F7F7F"/>
                </a:solidFill>
                <a:latin typeface="Calibri"/>
                <a:ea typeface="Calibri"/>
                <a:cs typeface="Calibri"/>
                <a:sym typeface="Calibri"/>
              </a:defRPr>
            </a:lvl1pPr>
            <a:lvl2pPr lvl="1" rtl="0" algn="ctr">
              <a:lnSpc>
                <a:spcPct val="90000"/>
              </a:lnSpc>
              <a:spcBef>
                <a:spcPts val="500"/>
              </a:spcBef>
              <a:spcAft>
                <a:spcPts val="0"/>
              </a:spcAft>
              <a:buClr>
                <a:srgbClr val="595959"/>
              </a:buClr>
              <a:buSzPts val="2000"/>
              <a:buNone/>
              <a:defRPr sz="2000"/>
            </a:lvl2pPr>
            <a:lvl3pPr lvl="2" rtl="0" algn="ctr">
              <a:lnSpc>
                <a:spcPct val="90000"/>
              </a:lnSpc>
              <a:spcBef>
                <a:spcPts val="500"/>
              </a:spcBef>
              <a:spcAft>
                <a:spcPts val="0"/>
              </a:spcAft>
              <a:buClr>
                <a:srgbClr val="595959"/>
              </a:buClr>
              <a:buSzPts val="1800"/>
              <a:buNone/>
              <a:defRPr sz="1800"/>
            </a:lvl3pPr>
            <a:lvl4pPr lvl="3" rtl="0" algn="ctr">
              <a:lnSpc>
                <a:spcPct val="90000"/>
              </a:lnSpc>
              <a:spcBef>
                <a:spcPts val="500"/>
              </a:spcBef>
              <a:spcAft>
                <a:spcPts val="0"/>
              </a:spcAft>
              <a:buClr>
                <a:srgbClr val="595959"/>
              </a:buClr>
              <a:buSzPts val="1600"/>
              <a:buNone/>
              <a:defRPr sz="1600"/>
            </a:lvl4pPr>
            <a:lvl5pPr lvl="4" rtl="0" algn="ctr">
              <a:lnSpc>
                <a:spcPct val="90000"/>
              </a:lnSpc>
              <a:spcBef>
                <a:spcPts val="500"/>
              </a:spcBef>
              <a:spcAft>
                <a:spcPts val="0"/>
              </a:spcAft>
              <a:buClr>
                <a:srgbClr val="595959"/>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94" name="Google Shape;94;p14">
            <a:hlinkClick r:id="rId2"/>
          </p:cNvPr>
          <p:cNvPicPr preferRelativeResize="0"/>
          <p:nvPr/>
        </p:nvPicPr>
        <p:blipFill rotWithShape="1">
          <a:blip r:embed="rId3">
            <a:alphaModFix/>
          </a:blip>
          <a:srcRect b="0" l="0" r="0" t="0"/>
          <a:stretch/>
        </p:blipFill>
        <p:spPr>
          <a:xfrm>
            <a:off x="838202" y="744283"/>
            <a:ext cx="2608541" cy="793239"/>
          </a:xfrm>
          <a:prstGeom prst="rect">
            <a:avLst/>
          </a:prstGeom>
          <a:noFill/>
          <a:ln>
            <a:noFill/>
          </a:ln>
        </p:spPr>
      </p:pic>
      <p:sp>
        <p:nvSpPr>
          <p:cNvPr id="95" name="Google Shape;95;p14"/>
          <p:cNvSpPr/>
          <p:nvPr/>
        </p:nvSpPr>
        <p:spPr>
          <a:xfrm>
            <a:off x="10668000" y="0"/>
            <a:ext cx="1524000" cy="6858000"/>
          </a:xfrm>
          <a:prstGeom prst="rect">
            <a:avLst/>
          </a:prstGeom>
          <a:solidFill>
            <a:srgbClr val="00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4"/>
          <p:cNvSpPr/>
          <p:nvPr/>
        </p:nvSpPr>
        <p:spPr>
          <a:xfrm>
            <a:off x="728872" y="6370436"/>
            <a:ext cx="677100" cy="35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p:nvPr/>
        </p:nvSpPr>
        <p:spPr>
          <a:xfrm>
            <a:off x="10669928" y="13502"/>
            <a:ext cx="1524000" cy="6858000"/>
          </a:xfrm>
          <a:prstGeom prst="rect">
            <a:avLst/>
          </a:prstGeom>
          <a:solidFill>
            <a:srgbClr val="11B995">
              <a:alpha val="4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txBox="1"/>
          <p:nvPr>
            <p:ph idx="2" type="body"/>
          </p:nvPr>
        </p:nvSpPr>
        <p:spPr>
          <a:xfrm>
            <a:off x="838200" y="5013325"/>
            <a:ext cx="9828000" cy="1357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7F7F7F"/>
              </a:buClr>
              <a:buSzPts val="2400"/>
              <a:buNone/>
              <a:defRPr sz="2400">
                <a:solidFill>
                  <a:srgbClr val="7F7F7F"/>
                </a:solidFill>
              </a:defRPr>
            </a:lvl1pPr>
            <a:lvl2pPr indent="-342900" lvl="1" marL="914400" rtl="0" algn="l">
              <a:lnSpc>
                <a:spcPct val="90000"/>
              </a:lnSpc>
              <a:spcBef>
                <a:spcPts val="500"/>
              </a:spcBef>
              <a:spcAft>
                <a:spcPts val="0"/>
              </a:spcAft>
              <a:buClr>
                <a:srgbClr val="595959"/>
              </a:buClr>
              <a:buSzPts val="1800"/>
              <a:buChar char="▪"/>
              <a:defRPr/>
            </a:lvl2pPr>
            <a:lvl3pPr indent="-342900" lvl="2" marL="1371600" rtl="0" algn="l">
              <a:lnSpc>
                <a:spcPct val="90000"/>
              </a:lnSpc>
              <a:spcBef>
                <a:spcPts val="500"/>
              </a:spcBef>
              <a:spcAft>
                <a:spcPts val="0"/>
              </a:spcAft>
              <a:buClr>
                <a:srgbClr val="595959"/>
              </a:buClr>
              <a:buSzPts val="1800"/>
              <a:buChar char="•"/>
              <a:defRPr/>
            </a:lvl3pPr>
            <a:lvl4pPr indent="-342900" lvl="3" marL="1828800" rtl="0" algn="l">
              <a:lnSpc>
                <a:spcPct val="90000"/>
              </a:lnSpc>
              <a:spcBef>
                <a:spcPts val="500"/>
              </a:spcBef>
              <a:spcAft>
                <a:spcPts val="0"/>
              </a:spcAft>
              <a:buClr>
                <a:srgbClr val="595959"/>
              </a:buClr>
              <a:buSzPts val="1800"/>
              <a:buChar char="▪"/>
              <a:defRPr/>
            </a:lvl4pPr>
            <a:lvl5pPr indent="-342900" lvl="4" marL="2286000" rtl="0" algn="l">
              <a:lnSpc>
                <a:spcPct val="90000"/>
              </a:lnSpc>
              <a:spcBef>
                <a:spcPts val="500"/>
              </a:spcBef>
              <a:spcAft>
                <a:spcPts val="0"/>
              </a:spcAft>
              <a:buClr>
                <a:srgbClr val="595959"/>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p14"/>
          <p:cNvSpPr/>
          <p:nvPr/>
        </p:nvSpPr>
        <p:spPr>
          <a:xfrm>
            <a:off x="728870" y="6281804"/>
            <a:ext cx="848100" cy="439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0" name="Google Shape;100;p14"/>
          <p:cNvGrpSpPr/>
          <p:nvPr/>
        </p:nvGrpSpPr>
        <p:grpSpPr>
          <a:xfrm>
            <a:off x="932796" y="6312411"/>
            <a:ext cx="2513814" cy="383100"/>
            <a:chOff x="848834" y="5976182"/>
            <a:chExt cx="2513814" cy="383100"/>
          </a:xfrm>
        </p:grpSpPr>
        <p:pic>
          <p:nvPicPr>
            <p:cNvPr id="101" name="Google Shape;101;p14">
              <a:hlinkClick r:id="rId4"/>
            </p:cNvPr>
            <p:cNvPicPr preferRelativeResize="0"/>
            <p:nvPr/>
          </p:nvPicPr>
          <p:blipFill rotWithShape="1">
            <a:blip r:embed="rId5">
              <a:alphaModFix amt="50000"/>
            </a:blip>
            <a:srcRect b="0" l="0" r="0" t="0"/>
            <a:stretch/>
          </p:blipFill>
          <p:spPr>
            <a:xfrm>
              <a:off x="848834" y="6023174"/>
              <a:ext cx="598970" cy="284127"/>
            </a:xfrm>
            <a:prstGeom prst="rect">
              <a:avLst/>
            </a:prstGeom>
            <a:noFill/>
            <a:ln>
              <a:noFill/>
            </a:ln>
          </p:spPr>
        </p:pic>
        <p:sp>
          <p:nvSpPr>
            <p:cNvPr id="102" name="Google Shape;102;p14"/>
            <p:cNvSpPr txBox="1"/>
            <p:nvPr/>
          </p:nvSpPr>
          <p:spPr>
            <a:xfrm>
              <a:off x="1466648" y="5976182"/>
              <a:ext cx="1896000" cy="383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700" u="none" cap="none" strike="noStrike">
                  <a:solidFill>
                    <a:srgbClr val="898989"/>
                  </a:solidFill>
                  <a:latin typeface="Calibri"/>
                  <a:ea typeface="Calibri"/>
                  <a:cs typeface="Calibri"/>
                  <a:sym typeface="Calibri"/>
                </a:rPr>
                <a:t>This work is licensed under a </a:t>
              </a:r>
              <a:br>
                <a:rPr b="0" i="0" lang="en-US" sz="700" u="none" cap="none" strike="noStrike">
                  <a:solidFill>
                    <a:srgbClr val="898989"/>
                  </a:solidFill>
                  <a:latin typeface="Calibri"/>
                  <a:ea typeface="Calibri"/>
                  <a:cs typeface="Calibri"/>
                  <a:sym typeface="Calibri"/>
                </a:rPr>
              </a:br>
              <a:r>
                <a:rPr b="0" i="0" lang="en-US" sz="700" u="none" cap="none" strike="noStrike">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b="0" i="0" lang="en-US" sz="700" u="none" cap="none" strike="noStrike">
                  <a:solidFill>
                    <a:srgbClr val="898989"/>
                  </a:solidFill>
                  <a:latin typeface="Calibri"/>
                  <a:ea typeface="Calibri"/>
                  <a:cs typeface="Calibri"/>
                  <a:sym typeface="Calibri"/>
                </a:rPr>
                <a:t>International License.</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sp>
        <p:nvSpPr>
          <p:cNvPr id="104" name="Google Shape;104;p15"/>
          <p:cNvSpPr txBox="1"/>
          <p:nvPr>
            <p:ph type="title"/>
          </p:nvPr>
        </p:nvSpPr>
        <p:spPr>
          <a:xfrm>
            <a:off x="838200" y="365125"/>
            <a:ext cx="10515600" cy="885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15"/>
          <p:cNvSpPr txBox="1"/>
          <p:nvPr>
            <p:ph idx="1" type="body"/>
          </p:nvPr>
        </p:nvSpPr>
        <p:spPr>
          <a:xfrm>
            <a:off x="838200" y="1394306"/>
            <a:ext cx="10515600" cy="4842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solidFill>
                  <a:schemeClr val="dk1"/>
                </a:solidFill>
              </a:defRPr>
            </a:lvl1pPr>
            <a:lvl2pPr indent="-342900" lvl="1" marL="914400" rtl="0" algn="l">
              <a:lnSpc>
                <a:spcPct val="90000"/>
              </a:lnSpc>
              <a:spcBef>
                <a:spcPts val="500"/>
              </a:spcBef>
              <a:spcAft>
                <a:spcPts val="0"/>
              </a:spcAft>
              <a:buClr>
                <a:schemeClr val="dk1"/>
              </a:buClr>
              <a:buSzPts val="1800"/>
              <a:buChar char="▪"/>
              <a:defRPr>
                <a:solidFill>
                  <a:schemeClr val="dk1"/>
                </a:solidFill>
              </a:defRPr>
            </a:lvl2pPr>
            <a:lvl3pPr indent="-342900" lvl="2" marL="1371600" rtl="0" algn="l">
              <a:lnSpc>
                <a:spcPct val="90000"/>
              </a:lnSpc>
              <a:spcBef>
                <a:spcPts val="500"/>
              </a:spcBef>
              <a:spcAft>
                <a:spcPts val="0"/>
              </a:spcAft>
              <a:buClr>
                <a:schemeClr val="dk1"/>
              </a:buClr>
              <a:buSzPts val="1800"/>
              <a:buChar char="•"/>
              <a:defRPr>
                <a:solidFill>
                  <a:schemeClr val="dk1"/>
                </a:solidFill>
              </a:defRPr>
            </a:lvl3pPr>
            <a:lvl4pPr indent="-342900" lvl="3" marL="1828800" rtl="0" algn="l">
              <a:lnSpc>
                <a:spcPct val="90000"/>
              </a:lnSpc>
              <a:spcBef>
                <a:spcPts val="500"/>
              </a:spcBef>
              <a:spcAft>
                <a:spcPts val="0"/>
              </a:spcAft>
              <a:buClr>
                <a:schemeClr val="dk1"/>
              </a:buClr>
              <a:buSzPts val="1800"/>
              <a:buChar char="▪"/>
              <a:defRPr>
                <a:solidFill>
                  <a:schemeClr val="dk1"/>
                </a:solidFill>
              </a:defRPr>
            </a:lvl4pPr>
            <a:lvl5pPr indent="-342900" lvl="4" marL="2286000" rtl="0" algn="l">
              <a:lnSpc>
                <a:spcPct val="90000"/>
              </a:lnSpc>
              <a:spcBef>
                <a:spcPts val="500"/>
              </a:spcBef>
              <a:spcAft>
                <a:spcPts val="0"/>
              </a:spcAft>
              <a:buClr>
                <a:schemeClr val="dk1"/>
              </a:buClr>
              <a:buSzPts val="1800"/>
              <a:buChar char="•"/>
              <a:defRPr>
                <a:solidFill>
                  <a:schemeClr val="dk1"/>
                </a:solidFill>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106" name="Google Shape;106;p15"/>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lvl1pPr>
            <a:lvl2pPr indent="0" lvl="1" marL="0" rtl="0" algn="r">
              <a:spcBef>
                <a:spcPts val="0"/>
              </a:spcBef>
              <a:buNone/>
              <a:defRPr sz="1200"/>
            </a:lvl2pPr>
            <a:lvl3pPr indent="0" lvl="2" marL="0" rtl="0" algn="r">
              <a:spcBef>
                <a:spcPts val="0"/>
              </a:spcBef>
              <a:buNone/>
              <a:defRPr sz="1200"/>
            </a:lvl3pPr>
            <a:lvl4pPr indent="0" lvl="3" marL="0" rtl="0" algn="r">
              <a:spcBef>
                <a:spcPts val="0"/>
              </a:spcBef>
              <a:buNone/>
              <a:defRPr sz="1200"/>
            </a:lvl4pPr>
            <a:lvl5pPr indent="0" lvl="4" marL="0" rtl="0" algn="r">
              <a:spcBef>
                <a:spcPts val="0"/>
              </a:spcBef>
              <a:buNone/>
              <a:defRPr sz="1200"/>
            </a:lvl5pPr>
            <a:lvl6pPr indent="0" lvl="5" marL="0" rtl="0" algn="r">
              <a:spcBef>
                <a:spcPts val="0"/>
              </a:spcBef>
              <a:buNone/>
              <a:defRPr sz="1200"/>
            </a:lvl6pPr>
            <a:lvl7pPr indent="0" lvl="6" marL="0" rtl="0" algn="r">
              <a:spcBef>
                <a:spcPts val="0"/>
              </a:spcBef>
              <a:buNone/>
              <a:defRPr sz="1200"/>
            </a:lvl7pPr>
            <a:lvl8pPr indent="0" lvl="7" marL="0" rtl="0" algn="r">
              <a:spcBef>
                <a:spcPts val="0"/>
              </a:spcBef>
              <a:buNone/>
              <a:defRPr sz="1200"/>
            </a:lvl8pPr>
            <a:lvl9pPr indent="0" lvl="8" marL="0" rtl="0" algn="r">
              <a:spcBef>
                <a:spcPts val="0"/>
              </a:spcBef>
              <a:buNone/>
              <a:defRPr sz="1200"/>
            </a:lvl9pPr>
          </a:lstStyle>
          <a:p>
            <a:pPr indent="0" lvl="0" marL="0" rtl="0" algn="r">
              <a:spcBef>
                <a:spcPts val="0"/>
              </a:spcBef>
              <a:spcAft>
                <a:spcPts val="0"/>
              </a:spcAft>
              <a:buNone/>
            </a:pPr>
            <a:fld id="{00000000-1234-1234-1234-123412341234}" type="slidenum">
              <a:rPr lang="en-US"/>
              <a:t>‹#›</a:t>
            </a:fld>
            <a:endParaRPr/>
          </a:p>
        </p:txBody>
      </p:sp>
      <p:pic>
        <p:nvPicPr>
          <p:cNvPr id="107" name="Google Shape;107;p15"/>
          <p:cNvPicPr preferRelativeResize="0"/>
          <p:nvPr/>
        </p:nvPicPr>
        <p:blipFill rotWithShape="1">
          <a:blip r:embed="rId2">
            <a:alphaModFix/>
          </a:blip>
          <a:srcRect b="0" l="0" r="0" t="0"/>
          <a:stretch/>
        </p:blipFill>
        <p:spPr>
          <a:xfrm>
            <a:off x="9071006" y="169560"/>
            <a:ext cx="1283880" cy="390419"/>
          </a:xfrm>
          <a:prstGeom prst="rect">
            <a:avLst/>
          </a:prstGeom>
          <a:noFill/>
          <a:ln>
            <a:noFill/>
          </a:ln>
        </p:spPr>
      </p:pic>
      <p:cxnSp>
        <p:nvCxnSpPr>
          <p:cNvPr id="108" name="Google Shape;108;p15"/>
          <p:cNvCxnSpPr/>
          <p:nvPr/>
        </p:nvCxnSpPr>
        <p:spPr>
          <a:xfrm>
            <a:off x="923925" y="1269999"/>
            <a:ext cx="10429800" cy="0"/>
          </a:xfrm>
          <a:prstGeom prst="straightConnector1">
            <a:avLst/>
          </a:prstGeom>
          <a:noFill/>
          <a:ln cap="flat" cmpd="sng" w="19050">
            <a:solidFill>
              <a:srgbClr val="00A84F"/>
            </a:solidFill>
            <a:prstDash val="solid"/>
            <a:miter lim="800000"/>
            <a:headEnd len="sm" w="sm" type="none"/>
            <a:tailEnd len="sm" w="sm" type="none"/>
          </a:ln>
        </p:spPr>
      </p:cxnSp>
      <p:pic>
        <p:nvPicPr>
          <p:cNvPr id="109" name="Google Shape;109;p15"/>
          <p:cNvPicPr preferRelativeResize="0"/>
          <p:nvPr/>
        </p:nvPicPr>
        <p:blipFill>
          <a:blip r:embed="rId3">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110" name="Shape 110"/>
        <p:cNvGrpSpPr/>
        <p:nvPr/>
      </p:nvGrpSpPr>
      <p:grpSpPr>
        <a:xfrm>
          <a:off x="0" y="0"/>
          <a:ext cx="0" cy="0"/>
          <a:chOff x="0" y="0"/>
          <a:chExt cx="0" cy="0"/>
        </a:xfrm>
      </p:grpSpPr>
      <p:sp>
        <p:nvSpPr>
          <p:cNvPr id="111" name="Google Shape;111;p16"/>
          <p:cNvSpPr/>
          <p:nvPr/>
        </p:nvSpPr>
        <p:spPr>
          <a:xfrm>
            <a:off x="831851" y="6356354"/>
            <a:ext cx="564600" cy="365100"/>
          </a:xfrm>
          <a:prstGeom prst="rect">
            <a:avLst/>
          </a:prstGeom>
          <a:solidFill>
            <a:srgbClr val="00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6"/>
          <p:cNvSpPr/>
          <p:nvPr/>
        </p:nvSpPr>
        <p:spPr>
          <a:xfrm>
            <a:off x="0" y="13502"/>
            <a:ext cx="12193800" cy="6858000"/>
          </a:xfrm>
          <a:prstGeom prst="rect">
            <a:avLst/>
          </a:prstGeom>
          <a:solidFill>
            <a:srgbClr val="11B995">
              <a:alpha val="4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6"/>
          <p:cNvSpPr txBox="1"/>
          <p:nvPr>
            <p:ph type="title"/>
          </p:nvPr>
        </p:nvSpPr>
        <p:spPr>
          <a:xfrm>
            <a:off x="831851" y="144211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800"/>
              <a:buFont typeface="Calibri"/>
              <a:buNone/>
              <a:defRPr b="1" i="0" sz="480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6"/>
          <p:cNvSpPr txBox="1"/>
          <p:nvPr>
            <p:ph idx="1" type="body"/>
          </p:nvPr>
        </p:nvSpPr>
        <p:spPr>
          <a:xfrm>
            <a:off x="831851" y="432184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600"/>
              <a:buNone/>
              <a:defRPr sz="2600">
                <a:solidFill>
                  <a:schemeClr val="lt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5" name="Google Shape;115;p16"/>
          <p:cNvSpPr txBox="1"/>
          <p:nvPr>
            <p:ph idx="11" type="ftr"/>
          </p:nvPr>
        </p:nvSpPr>
        <p:spPr>
          <a:xfrm>
            <a:off x="5546667" y="6356354"/>
            <a:ext cx="1098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6"/>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chemeClr val="lt1"/>
                </a:solidFill>
                <a:latin typeface="Calibri"/>
                <a:ea typeface="Calibri"/>
                <a:cs typeface="Calibri"/>
                <a:sym typeface="Calibri"/>
              </a:defRPr>
            </a:lvl1pPr>
            <a:lvl2pPr indent="0" lvl="1" marL="0" rtl="0" algn="r">
              <a:spcBef>
                <a:spcPts val="0"/>
              </a:spcBef>
              <a:buNone/>
              <a:defRPr b="0" i="0" sz="1200" u="none" cap="none" strike="noStrike">
                <a:solidFill>
                  <a:schemeClr val="lt1"/>
                </a:solidFill>
                <a:latin typeface="Calibri"/>
                <a:ea typeface="Calibri"/>
                <a:cs typeface="Calibri"/>
                <a:sym typeface="Calibri"/>
              </a:defRPr>
            </a:lvl2pPr>
            <a:lvl3pPr indent="0" lvl="2" marL="0" rtl="0" algn="r">
              <a:spcBef>
                <a:spcPts val="0"/>
              </a:spcBef>
              <a:buNone/>
              <a:defRPr b="0" i="0" sz="1200" u="none" cap="none" strike="noStrike">
                <a:solidFill>
                  <a:schemeClr val="lt1"/>
                </a:solidFill>
                <a:latin typeface="Calibri"/>
                <a:ea typeface="Calibri"/>
                <a:cs typeface="Calibri"/>
                <a:sym typeface="Calibri"/>
              </a:defRPr>
            </a:lvl3pPr>
            <a:lvl4pPr indent="0" lvl="3" marL="0" rtl="0" algn="r">
              <a:spcBef>
                <a:spcPts val="0"/>
              </a:spcBef>
              <a:buNone/>
              <a:defRPr b="0" i="0" sz="1200" u="none" cap="none" strike="noStrike">
                <a:solidFill>
                  <a:schemeClr val="lt1"/>
                </a:solidFill>
                <a:latin typeface="Calibri"/>
                <a:ea typeface="Calibri"/>
                <a:cs typeface="Calibri"/>
                <a:sym typeface="Calibri"/>
              </a:defRPr>
            </a:lvl4pPr>
            <a:lvl5pPr indent="0" lvl="4" marL="0" rtl="0" algn="r">
              <a:spcBef>
                <a:spcPts val="0"/>
              </a:spcBef>
              <a:buNone/>
              <a:defRPr b="0" i="0" sz="1200" u="none" cap="none" strike="noStrike">
                <a:solidFill>
                  <a:schemeClr val="lt1"/>
                </a:solidFill>
                <a:latin typeface="Calibri"/>
                <a:ea typeface="Calibri"/>
                <a:cs typeface="Calibri"/>
                <a:sym typeface="Calibri"/>
              </a:defRPr>
            </a:lvl5pPr>
            <a:lvl6pPr indent="0" lvl="5" marL="0" rtl="0" algn="r">
              <a:spcBef>
                <a:spcPts val="0"/>
              </a:spcBef>
              <a:buNone/>
              <a:defRPr b="0" i="0" sz="1200" u="none" cap="none" strike="noStrike">
                <a:solidFill>
                  <a:schemeClr val="lt1"/>
                </a:solidFill>
                <a:latin typeface="Calibri"/>
                <a:ea typeface="Calibri"/>
                <a:cs typeface="Calibri"/>
                <a:sym typeface="Calibri"/>
              </a:defRPr>
            </a:lvl6pPr>
            <a:lvl7pPr indent="0" lvl="6" marL="0" rtl="0" algn="r">
              <a:spcBef>
                <a:spcPts val="0"/>
              </a:spcBef>
              <a:buNone/>
              <a:defRPr b="0" i="0" sz="1200" u="none" cap="none" strike="noStrike">
                <a:solidFill>
                  <a:schemeClr val="lt1"/>
                </a:solidFill>
                <a:latin typeface="Calibri"/>
                <a:ea typeface="Calibri"/>
                <a:cs typeface="Calibri"/>
                <a:sym typeface="Calibri"/>
              </a:defRPr>
            </a:lvl7pPr>
            <a:lvl8pPr indent="0" lvl="7" marL="0" rtl="0" algn="r">
              <a:spcBef>
                <a:spcPts val="0"/>
              </a:spcBef>
              <a:buNone/>
              <a:defRPr b="0" i="0" sz="1200" u="none" cap="none" strike="noStrike">
                <a:solidFill>
                  <a:schemeClr val="lt1"/>
                </a:solidFill>
                <a:latin typeface="Calibri"/>
                <a:ea typeface="Calibri"/>
                <a:cs typeface="Calibri"/>
                <a:sym typeface="Calibri"/>
              </a:defRPr>
            </a:lvl8pPr>
            <a:lvl9pPr indent="0" lvl="8" marL="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17" name="Google Shape;117;p16"/>
          <p:cNvCxnSpPr/>
          <p:nvPr/>
        </p:nvCxnSpPr>
        <p:spPr>
          <a:xfrm>
            <a:off x="923927" y="4321839"/>
            <a:ext cx="10423500" cy="0"/>
          </a:xfrm>
          <a:prstGeom prst="straightConnector1">
            <a:avLst/>
          </a:prstGeom>
          <a:noFill/>
          <a:ln cap="flat" cmpd="sng" w="19050">
            <a:solidFill>
              <a:schemeClr val="lt1"/>
            </a:solidFill>
            <a:prstDash val="solid"/>
            <a:miter lim="800000"/>
            <a:headEnd len="sm" w="sm" type="none"/>
            <a:tailEnd len="sm" w="sm" type="none"/>
          </a:ln>
        </p:spPr>
      </p:cxnSp>
      <p:pic>
        <p:nvPicPr>
          <p:cNvPr id="118" name="Google Shape;118;p16"/>
          <p:cNvPicPr preferRelativeResize="0"/>
          <p:nvPr/>
        </p:nvPicPr>
        <p:blipFill rotWithShape="1">
          <a:blip r:embed="rId2">
            <a:alphaModFix/>
          </a:blip>
          <a:srcRect b="0" l="0" r="0" t="0"/>
          <a:stretch/>
        </p:blipFill>
        <p:spPr>
          <a:xfrm>
            <a:off x="9106195" y="307890"/>
            <a:ext cx="1283876" cy="390419"/>
          </a:xfrm>
          <a:prstGeom prst="rect">
            <a:avLst/>
          </a:prstGeom>
          <a:noFill/>
          <a:ln>
            <a:noFill/>
          </a:ln>
        </p:spPr>
      </p:pic>
      <p:pic>
        <p:nvPicPr>
          <p:cNvPr id="119" name="Google Shape;119;p16"/>
          <p:cNvPicPr preferRelativeResize="0"/>
          <p:nvPr/>
        </p:nvPicPr>
        <p:blipFill rotWithShape="1">
          <a:blip r:embed="rId3">
            <a:alphaModFix/>
          </a:blip>
          <a:srcRect b="0" l="0" r="0" t="0"/>
          <a:stretch/>
        </p:blipFill>
        <p:spPr>
          <a:xfrm>
            <a:off x="906800" y="6441394"/>
            <a:ext cx="411171" cy="195043"/>
          </a:xfrm>
          <a:prstGeom prst="rect">
            <a:avLst/>
          </a:prstGeom>
          <a:noFill/>
          <a:ln>
            <a:noFill/>
          </a:ln>
        </p:spPr>
      </p:pic>
      <p:pic>
        <p:nvPicPr>
          <p:cNvPr id="120" name="Google Shape;120;p16"/>
          <p:cNvPicPr preferRelativeResize="0"/>
          <p:nvPr/>
        </p:nvPicPr>
        <p:blipFill>
          <a:blip r:embed="rId4">
            <a:alphaModFix/>
          </a:blip>
          <a:stretch>
            <a:fillRect/>
          </a:stretch>
        </p:blipFill>
        <p:spPr>
          <a:xfrm>
            <a:off x="10766400" y="298271"/>
            <a:ext cx="1280159" cy="4096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p17"/>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23" name="Google Shape;123;p17"/>
          <p:cNvCxnSpPr/>
          <p:nvPr/>
        </p:nvCxnSpPr>
        <p:spPr>
          <a:xfrm>
            <a:off x="0" y="0"/>
            <a:ext cx="12192000" cy="0"/>
          </a:xfrm>
          <a:prstGeom prst="straightConnector1">
            <a:avLst/>
          </a:prstGeom>
          <a:noFill/>
          <a:ln cap="flat" cmpd="sng" w="57150">
            <a:solidFill>
              <a:srgbClr val="00A84F"/>
            </a:solidFill>
            <a:prstDash val="solid"/>
            <a:miter lim="800000"/>
            <a:headEnd len="sm" w="sm" type="none"/>
            <a:tailEnd len="sm" w="sm" type="none"/>
          </a:ln>
        </p:spPr>
      </p:cxnSp>
      <p:pic>
        <p:nvPicPr>
          <p:cNvPr id="124" name="Google Shape;124;p17"/>
          <p:cNvPicPr preferRelativeResize="0"/>
          <p:nvPr/>
        </p:nvPicPr>
        <p:blipFill rotWithShape="1">
          <a:blip r:embed="rId2">
            <a:alphaModFix/>
          </a:blip>
          <a:srcRect b="0" l="0" r="0" t="0"/>
          <a:stretch/>
        </p:blipFill>
        <p:spPr>
          <a:xfrm>
            <a:off x="9071006" y="169560"/>
            <a:ext cx="1283880" cy="390419"/>
          </a:xfrm>
          <a:prstGeom prst="rect">
            <a:avLst/>
          </a:prstGeom>
          <a:noFill/>
          <a:ln>
            <a:noFill/>
          </a:ln>
        </p:spPr>
      </p:pic>
      <p:pic>
        <p:nvPicPr>
          <p:cNvPr id="125" name="Google Shape;125;p17"/>
          <p:cNvPicPr preferRelativeResize="0"/>
          <p:nvPr/>
        </p:nvPicPr>
        <p:blipFill>
          <a:blip r:embed="rId3">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6" name="Shape 126"/>
        <p:cNvGrpSpPr/>
        <p:nvPr/>
      </p:nvGrpSpPr>
      <p:grpSpPr>
        <a:xfrm>
          <a:off x="0" y="0"/>
          <a:ext cx="0" cy="0"/>
          <a:chOff x="0" y="0"/>
          <a:chExt cx="0" cy="0"/>
        </a:xfrm>
      </p:grpSpPr>
      <p:sp>
        <p:nvSpPr>
          <p:cNvPr id="127" name="Google Shape;127;p18"/>
          <p:cNvSpPr txBox="1"/>
          <p:nvPr>
            <p:ph type="title"/>
          </p:nvPr>
        </p:nvSpPr>
        <p:spPr>
          <a:xfrm>
            <a:off x="831851" y="144211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800"/>
              <a:buFont typeface="Calibri"/>
              <a:buNone/>
              <a:defRPr b="1" i="0" sz="480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8"/>
          <p:cNvSpPr txBox="1"/>
          <p:nvPr>
            <p:ph idx="1" type="body"/>
          </p:nvPr>
        </p:nvSpPr>
        <p:spPr>
          <a:xfrm>
            <a:off x="831851" y="432184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600"/>
              <a:buNone/>
              <a:defRPr sz="26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9" name="Google Shape;129;p18"/>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lvl1pPr>
            <a:lvl2pPr indent="0" lvl="1" marL="0" rtl="0" algn="r">
              <a:spcBef>
                <a:spcPts val="0"/>
              </a:spcBef>
              <a:buNone/>
              <a:defRPr sz="1200"/>
            </a:lvl2pPr>
            <a:lvl3pPr indent="0" lvl="2" marL="0" rtl="0" algn="r">
              <a:spcBef>
                <a:spcPts val="0"/>
              </a:spcBef>
              <a:buNone/>
              <a:defRPr sz="1200"/>
            </a:lvl3pPr>
            <a:lvl4pPr indent="0" lvl="3" marL="0" rtl="0" algn="r">
              <a:spcBef>
                <a:spcPts val="0"/>
              </a:spcBef>
              <a:buNone/>
              <a:defRPr sz="1200"/>
            </a:lvl4pPr>
            <a:lvl5pPr indent="0" lvl="4" marL="0" rtl="0" algn="r">
              <a:spcBef>
                <a:spcPts val="0"/>
              </a:spcBef>
              <a:buNone/>
              <a:defRPr sz="1200"/>
            </a:lvl5pPr>
            <a:lvl6pPr indent="0" lvl="5" marL="0" rtl="0" algn="r">
              <a:spcBef>
                <a:spcPts val="0"/>
              </a:spcBef>
              <a:buNone/>
              <a:defRPr sz="1200"/>
            </a:lvl6pPr>
            <a:lvl7pPr indent="0" lvl="6" marL="0" rtl="0" algn="r">
              <a:spcBef>
                <a:spcPts val="0"/>
              </a:spcBef>
              <a:buNone/>
              <a:defRPr sz="1200"/>
            </a:lvl7pPr>
            <a:lvl8pPr indent="0" lvl="7" marL="0" rtl="0" algn="r">
              <a:spcBef>
                <a:spcPts val="0"/>
              </a:spcBef>
              <a:buNone/>
              <a:defRPr sz="1200"/>
            </a:lvl8pPr>
            <a:lvl9pPr indent="0" lvl="8" marL="0" rtl="0" algn="r">
              <a:spcBef>
                <a:spcPts val="0"/>
              </a:spcBef>
              <a:buNone/>
              <a:defRPr sz="1200"/>
            </a:lvl9pPr>
          </a:lstStyle>
          <a:p>
            <a:pPr indent="0" lvl="0" marL="0" rtl="0" algn="r">
              <a:spcBef>
                <a:spcPts val="0"/>
              </a:spcBef>
              <a:spcAft>
                <a:spcPts val="0"/>
              </a:spcAft>
              <a:buNone/>
            </a:pPr>
            <a:fld id="{00000000-1234-1234-1234-123412341234}" type="slidenum">
              <a:rPr lang="en-US"/>
              <a:t>‹#›</a:t>
            </a:fld>
            <a:endParaRPr/>
          </a:p>
        </p:txBody>
      </p:sp>
      <p:cxnSp>
        <p:nvCxnSpPr>
          <p:cNvPr id="130" name="Google Shape;130;p18"/>
          <p:cNvCxnSpPr/>
          <p:nvPr/>
        </p:nvCxnSpPr>
        <p:spPr>
          <a:xfrm>
            <a:off x="923927" y="4321839"/>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131" name="Google Shape;131;p18"/>
          <p:cNvPicPr preferRelativeResize="0"/>
          <p:nvPr/>
        </p:nvPicPr>
        <p:blipFill rotWithShape="1">
          <a:blip r:embed="rId2">
            <a:alphaModFix/>
          </a:blip>
          <a:srcRect b="0" l="0" r="0" t="0"/>
          <a:stretch/>
        </p:blipFill>
        <p:spPr>
          <a:xfrm>
            <a:off x="9071006" y="169560"/>
            <a:ext cx="1283880" cy="390419"/>
          </a:xfrm>
          <a:prstGeom prst="rect">
            <a:avLst/>
          </a:prstGeom>
          <a:noFill/>
          <a:ln>
            <a:noFill/>
          </a:ln>
        </p:spPr>
      </p:pic>
      <p:pic>
        <p:nvPicPr>
          <p:cNvPr id="132" name="Google Shape;132;p18"/>
          <p:cNvPicPr preferRelativeResize="0"/>
          <p:nvPr/>
        </p:nvPicPr>
        <p:blipFill>
          <a:blip r:embed="rId3">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133" name="Shape 133"/>
        <p:cNvGrpSpPr/>
        <p:nvPr/>
      </p:nvGrpSpPr>
      <p:grpSpPr>
        <a:xfrm>
          <a:off x="0" y="0"/>
          <a:ext cx="0" cy="0"/>
          <a:chOff x="0" y="0"/>
          <a:chExt cx="0" cy="0"/>
        </a:xfrm>
      </p:grpSpPr>
      <p:sp>
        <p:nvSpPr>
          <p:cNvPr id="134" name="Google Shape;134;p19"/>
          <p:cNvSpPr txBox="1"/>
          <p:nvPr>
            <p:ph type="title"/>
          </p:nvPr>
        </p:nvSpPr>
        <p:spPr>
          <a:xfrm>
            <a:off x="831851" y="1442118"/>
            <a:ext cx="94350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F3F3F"/>
              </a:buClr>
              <a:buSzPts val="4800"/>
              <a:buFont typeface="Calibri"/>
              <a:buNone/>
              <a:defRPr b="1" i="0" sz="480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19"/>
          <p:cNvSpPr txBox="1"/>
          <p:nvPr>
            <p:ph idx="1" type="body"/>
          </p:nvPr>
        </p:nvSpPr>
        <p:spPr>
          <a:xfrm>
            <a:off x="831851" y="4321843"/>
            <a:ext cx="48888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3F3F3F"/>
              </a:buClr>
              <a:buSzPts val="2600"/>
              <a:buNone/>
              <a:defRPr sz="2600">
                <a:solidFill>
                  <a:srgbClr val="3F3F3F"/>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36" name="Google Shape;136;p19"/>
          <p:cNvSpPr txBox="1"/>
          <p:nvPr>
            <p:ph idx="11" type="ftr"/>
          </p:nvPr>
        </p:nvSpPr>
        <p:spPr>
          <a:xfrm>
            <a:off x="5546667" y="6356354"/>
            <a:ext cx="1098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7F7F7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19"/>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a:solidFill>
                  <a:srgbClr val="7F7F7F"/>
                </a:solidFill>
                <a:latin typeface="Calibri"/>
                <a:ea typeface="Calibri"/>
                <a:cs typeface="Calibri"/>
                <a:sym typeface="Calibri"/>
              </a:defRPr>
            </a:lvl1pPr>
            <a:lvl2pPr indent="0" lvl="1" marL="0" rtl="0" algn="r">
              <a:spcBef>
                <a:spcPts val="0"/>
              </a:spcBef>
              <a:buNone/>
              <a:defRPr b="0" i="0" sz="1200">
                <a:solidFill>
                  <a:srgbClr val="7F7F7F"/>
                </a:solidFill>
                <a:latin typeface="Calibri"/>
                <a:ea typeface="Calibri"/>
                <a:cs typeface="Calibri"/>
                <a:sym typeface="Calibri"/>
              </a:defRPr>
            </a:lvl2pPr>
            <a:lvl3pPr indent="0" lvl="2" marL="0" rtl="0" algn="r">
              <a:spcBef>
                <a:spcPts val="0"/>
              </a:spcBef>
              <a:buNone/>
              <a:defRPr b="0" i="0" sz="1200">
                <a:solidFill>
                  <a:srgbClr val="7F7F7F"/>
                </a:solidFill>
                <a:latin typeface="Calibri"/>
                <a:ea typeface="Calibri"/>
                <a:cs typeface="Calibri"/>
                <a:sym typeface="Calibri"/>
              </a:defRPr>
            </a:lvl3pPr>
            <a:lvl4pPr indent="0" lvl="3" marL="0" rtl="0" algn="r">
              <a:spcBef>
                <a:spcPts val="0"/>
              </a:spcBef>
              <a:buNone/>
              <a:defRPr b="0" i="0" sz="1200">
                <a:solidFill>
                  <a:srgbClr val="7F7F7F"/>
                </a:solidFill>
                <a:latin typeface="Calibri"/>
                <a:ea typeface="Calibri"/>
                <a:cs typeface="Calibri"/>
                <a:sym typeface="Calibri"/>
              </a:defRPr>
            </a:lvl4pPr>
            <a:lvl5pPr indent="0" lvl="4" marL="0" rtl="0" algn="r">
              <a:spcBef>
                <a:spcPts val="0"/>
              </a:spcBef>
              <a:buNone/>
              <a:defRPr b="0" i="0" sz="1200">
                <a:solidFill>
                  <a:srgbClr val="7F7F7F"/>
                </a:solidFill>
                <a:latin typeface="Calibri"/>
                <a:ea typeface="Calibri"/>
                <a:cs typeface="Calibri"/>
                <a:sym typeface="Calibri"/>
              </a:defRPr>
            </a:lvl5pPr>
            <a:lvl6pPr indent="0" lvl="5" marL="0" rtl="0" algn="r">
              <a:spcBef>
                <a:spcPts val="0"/>
              </a:spcBef>
              <a:buNone/>
              <a:defRPr b="0" i="0" sz="1200">
                <a:solidFill>
                  <a:srgbClr val="7F7F7F"/>
                </a:solidFill>
                <a:latin typeface="Calibri"/>
                <a:ea typeface="Calibri"/>
                <a:cs typeface="Calibri"/>
                <a:sym typeface="Calibri"/>
              </a:defRPr>
            </a:lvl6pPr>
            <a:lvl7pPr indent="0" lvl="6" marL="0" rtl="0" algn="r">
              <a:spcBef>
                <a:spcPts val="0"/>
              </a:spcBef>
              <a:buNone/>
              <a:defRPr b="0" i="0" sz="1200">
                <a:solidFill>
                  <a:srgbClr val="7F7F7F"/>
                </a:solidFill>
                <a:latin typeface="Calibri"/>
                <a:ea typeface="Calibri"/>
                <a:cs typeface="Calibri"/>
                <a:sym typeface="Calibri"/>
              </a:defRPr>
            </a:lvl7pPr>
            <a:lvl8pPr indent="0" lvl="7" marL="0" rtl="0" algn="r">
              <a:spcBef>
                <a:spcPts val="0"/>
              </a:spcBef>
              <a:buNone/>
              <a:defRPr b="0" i="0" sz="1200">
                <a:solidFill>
                  <a:srgbClr val="7F7F7F"/>
                </a:solidFill>
                <a:latin typeface="Calibri"/>
                <a:ea typeface="Calibri"/>
                <a:cs typeface="Calibri"/>
                <a:sym typeface="Calibri"/>
              </a:defRPr>
            </a:lvl8pPr>
            <a:lvl9pPr indent="0" lvl="8" marL="0" rtl="0" algn="r">
              <a:spcBef>
                <a:spcPts val="0"/>
              </a:spcBef>
              <a:buNone/>
              <a:defRPr b="0" i="0" sz="12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8" name="Google Shape;138;p19"/>
          <p:cNvCxnSpPr/>
          <p:nvPr/>
        </p:nvCxnSpPr>
        <p:spPr>
          <a:xfrm>
            <a:off x="923927" y="4321839"/>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139" name="Google Shape;139;p19"/>
          <p:cNvPicPr preferRelativeResize="0"/>
          <p:nvPr/>
        </p:nvPicPr>
        <p:blipFill rotWithShape="1">
          <a:blip r:embed="rId3">
            <a:alphaModFix/>
          </a:blip>
          <a:srcRect b="0" l="0" r="0" t="0"/>
          <a:stretch/>
        </p:blipFill>
        <p:spPr>
          <a:xfrm>
            <a:off x="9071006" y="169560"/>
            <a:ext cx="1283880" cy="390419"/>
          </a:xfrm>
          <a:prstGeom prst="rect">
            <a:avLst/>
          </a:prstGeom>
          <a:noFill/>
          <a:ln>
            <a:noFill/>
          </a:ln>
        </p:spPr>
      </p:pic>
      <p:pic>
        <p:nvPicPr>
          <p:cNvPr id="140" name="Google Shape;140;p19"/>
          <p:cNvPicPr preferRelativeResize="0"/>
          <p:nvPr/>
        </p:nvPicPr>
        <p:blipFill>
          <a:blip r:embed="rId4">
            <a:alphaModFix/>
          </a:blip>
          <a:stretch>
            <a:fillRect/>
          </a:stretch>
        </p:blipFill>
        <p:spPr>
          <a:xfrm>
            <a:off x="10545063" y="153533"/>
            <a:ext cx="1280159" cy="4224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41" name="Shape 141"/>
        <p:cNvGrpSpPr/>
        <p:nvPr/>
      </p:nvGrpSpPr>
      <p:grpSpPr>
        <a:xfrm>
          <a:off x="0" y="0"/>
          <a:ext cx="0" cy="0"/>
          <a:chOff x="0" y="0"/>
          <a:chExt cx="0" cy="0"/>
        </a:xfrm>
      </p:grpSpPr>
      <p:pic>
        <p:nvPicPr>
          <p:cNvPr id="142" name="Google Shape;142;p20"/>
          <p:cNvPicPr preferRelativeResize="0"/>
          <p:nvPr/>
        </p:nvPicPr>
        <p:blipFill rotWithShape="1">
          <a:blip r:embed="rId2">
            <a:alphaModFix/>
          </a:blip>
          <a:srcRect b="0" l="0" r="0" t="0"/>
          <a:stretch/>
        </p:blipFill>
        <p:spPr>
          <a:xfrm>
            <a:off x="1934164" y="2904271"/>
            <a:ext cx="3451126" cy="1049465"/>
          </a:xfrm>
          <a:prstGeom prst="rect">
            <a:avLst/>
          </a:prstGeom>
          <a:noFill/>
          <a:ln>
            <a:noFill/>
          </a:ln>
        </p:spPr>
      </p:pic>
      <p:sp>
        <p:nvSpPr>
          <p:cNvPr id="143" name="Google Shape;143;p20"/>
          <p:cNvSpPr txBox="1"/>
          <p:nvPr/>
        </p:nvSpPr>
        <p:spPr>
          <a:xfrm>
            <a:off x="1934175" y="4453250"/>
            <a:ext cx="36618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A84F"/>
                </a:solidFill>
                <a:latin typeface="Calibri"/>
                <a:ea typeface="Calibri"/>
                <a:cs typeface="Calibri"/>
                <a:sym typeface="Calibri"/>
              </a:rPr>
              <a:t>www.nciea.org</a:t>
            </a:r>
            <a:endParaRPr sz="2400">
              <a:solidFill>
                <a:srgbClr val="00A84F"/>
              </a:solidFill>
              <a:latin typeface="Calibri"/>
              <a:ea typeface="Calibri"/>
              <a:cs typeface="Calibri"/>
              <a:sym typeface="Calibri"/>
            </a:endParaRPr>
          </a:p>
        </p:txBody>
      </p:sp>
      <p:sp>
        <p:nvSpPr>
          <p:cNvPr id="144" name="Google Shape;144;p20"/>
          <p:cNvSpPr/>
          <p:nvPr/>
        </p:nvSpPr>
        <p:spPr>
          <a:xfrm>
            <a:off x="822962" y="6342615"/>
            <a:ext cx="6150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5" name="Google Shape;145;p20"/>
          <p:cNvGrpSpPr/>
          <p:nvPr/>
        </p:nvGrpSpPr>
        <p:grpSpPr>
          <a:xfrm>
            <a:off x="10010296" y="6312414"/>
            <a:ext cx="2513815" cy="383100"/>
            <a:chOff x="848834" y="5976182"/>
            <a:chExt cx="2513815" cy="383100"/>
          </a:xfrm>
        </p:grpSpPr>
        <p:pic>
          <p:nvPicPr>
            <p:cNvPr id="146" name="Google Shape;146;p20"/>
            <p:cNvPicPr preferRelativeResize="0"/>
            <p:nvPr/>
          </p:nvPicPr>
          <p:blipFill rotWithShape="1">
            <a:blip r:embed="rId3">
              <a:alphaModFix amt="50000"/>
            </a:blip>
            <a:srcRect b="0" l="0" r="0" t="0"/>
            <a:stretch/>
          </p:blipFill>
          <p:spPr>
            <a:xfrm>
              <a:off x="848834" y="6023174"/>
              <a:ext cx="598970" cy="284127"/>
            </a:xfrm>
            <a:prstGeom prst="rect">
              <a:avLst/>
            </a:prstGeom>
            <a:noFill/>
            <a:ln>
              <a:noFill/>
            </a:ln>
          </p:spPr>
        </p:pic>
        <p:sp>
          <p:nvSpPr>
            <p:cNvPr id="147" name="Google Shape;147;p20"/>
            <p:cNvSpPr txBox="1"/>
            <p:nvPr/>
          </p:nvSpPr>
          <p:spPr>
            <a:xfrm>
              <a:off x="1466649" y="5976182"/>
              <a:ext cx="1896000" cy="383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indent="0" lvl="0" marL="0" marR="0" rtl="0" algn="l">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
        <p:nvSpPr>
          <p:cNvPr id="148" name="Google Shape;148;p20"/>
          <p:cNvSpPr txBox="1"/>
          <p:nvPr/>
        </p:nvSpPr>
        <p:spPr>
          <a:xfrm>
            <a:off x="7480150" y="4453250"/>
            <a:ext cx="37341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437C"/>
                </a:solidFill>
                <a:latin typeface="Calibri"/>
                <a:ea typeface="Calibri"/>
                <a:cs typeface="Calibri"/>
                <a:sym typeface="Calibri"/>
              </a:rPr>
              <a:t>www.ccee-ca.org</a:t>
            </a:r>
            <a:endParaRPr sz="2400">
              <a:solidFill>
                <a:srgbClr val="00437C"/>
              </a:solidFill>
              <a:latin typeface="Calibri"/>
              <a:ea typeface="Calibri"/>
              <a:cs typeface="Calibri"/>
              <a:sym typeface="Calibri"/>
            </a:endParaRPr>
          </a:p>
        </p:txBody>
      </p:sp>
      <p:pic>
        <p:nvPicPr>
          <p:cNvPr id="149" name="Google Shape;149;p20"/>
          <p:cNvPicPr preferRelativeResize="0"/>
          <p:nvPr/>
        </p:nvPicPr>
        <p:blipFill>
          <a:blip r:embed="rId4">
            <a:alphaModFix/>
          </a:blip>
          <a:stretch>
            <a:fillRect/>
          </a:stretch>
        </p:blipFill>
        <p:spPr>
          <a:xfrm>
            <a:off x="7623538" y="2867408"/>
            <a:ext cx="3447286" cy="113760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50" name="Shape 150"/>
        <p:cNvGrpSpPr/>
        <p:nvPr/>
      </p:nvGrpSpPr>
      <p:grpSpPr>
        <a:xfrm>
          <a:off x="0" y="0"/>
          <a:ext cx="0" cy="0"/>
          <a:chOff x="0" y="0"/>
          <a:chExt cx="0" cy="0"/>
        </a:xfrm>
      </p:grpSpPr>
      <p:pic>
        <p:nvPicPr>
          <p:cNvPr descr="Graphical user interface, text&#10;&#10;Description automatically generated with medium confidence" id="151" name="Google Shape;151;p21"/>
          <p:cNvPicPr preferRelativeResize="0"/>
          <p:nvPr/>
        </p:nvPicPr>
        <p:blipFill rotWithShape="1">
          <a:blip r:embed="rId2">
            <a:alphaModFix/>
          </a:blip>
          <a:srcRect b="0" l="0" r="0" t="0"/>
          <a:stretch/>
        </p:blipFill>
        <p:spPr>
          <a:xfrm>
            <a:off x="6350" y="0"/>
            <a:ext cx="12179301" cy="1714500"/>
          </a:xfrm>
          <a:prstGeom prst="rect">
            <a:avLst/>
          </a:prstGeom>
          <a:noFill/>
          <a:ln>
            <a:noFill/>
          </a:ln>
        </p:spPr>
      </p:pic>
      <p:sp>
        <p:nvSpPr>
          <p:cNvPr id="152" name="Google Shape;152;p21"/>
          <p:cNvSpPr txBox="1"/>
          <p:nvPr>
            <p:ph idx="12" type="sldNum"/>
          </p:nvPr>
        </p:nvSpPr>
        <p:spPr>
          <a:xfrm>
            <a:off x="11116303" y="6356350"/>
            <a:ext cx="61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Arial"/>
                <a:ea typeface="Arial"/>
                <a:cs typeface="Arial"/>
                <a:sym typeface="Arial"/>
              </a:defRPr>
            </a:lvl1pPr>
            <a:lvl2pPr indent="0" lvl="1" marL="0" marR="0" rtl="0" algn="l">
              <a:spcBef>
                <a:spcPts val="0"/>
              </a:spcBef>
              <a:buNone/>
              <a:defRPr b="0" i="0" sz="1800" u="none" cap="none" strike="noStrike">
                <a:solidFill>
                  <a:schemeClr val="lt1"/>
                </a:solidFill>
                <a:latin typeface="Arial"/>
                <a:ea typeface="Arial"/>
                <a:cs typeface="Arial"/>
                <a:sym typeface="Arial"/>
              </a:defRPr>
            </a:lvl2pPr>
            <a:lvl3pPr indent="0" lvl="2" marL="0" marR="0" rtl="0" algn="l">
              <a:spcBef>
                <a:spcPts val="0"/>
              </a:spcBef>
              <a:buNone/>
              <a:defRPr b="0" i="0" sz="1800" u="none" cap="none" strike="noStrike">
                <a:solidFill>
                  <a:schemeClr val="lt1"/>
                </a:solidFill>
                <a:latin typeface="Arial"/>
                <a:ea typeface="Arial"/>
                <a:cs typeface="Arial"/>
                <a:sym typeface="Arial"/>
              </a:defRPr>
            </a:lvl3pPr>
            <a:lvl4pPr indent="0" lvl="3" marL="0" marR="0" rtl="0" algn="l">
              <a:spcBef>
                <a:spcPts val="0"/>
              </a:spcBef>
              <a:buNone/>
              <a:defRPr b="0" i="0" sz="1800" u="none" cap="none" strike="noStrike">
                <a:solidFill>
                  <a:schemeClr val="lt1"/>
                </a:solidFill>
                <a:latin typeface="Arial"/>
                <a:ea typeface="Arial"/>
                <a:cs typeface="Arial"/>
                <a:sym typeface="Arial"/>
              </a:defRPr>
            </a:lvl4pPr>
            <a:lvl5pPr indent="0" lvl="4" marL="0" marR="0" rtl="0" algn="l">
              <a:spcBef>
                <a:spcPts val="0"/>
              </a:spcBef>
              <a:buNone/>
              <a:defRPr b="0" i="0" sz="1800" u="none" cap="none" strike="noStrike">
                <a:solidFill>
                  <a:schemeClr val="lt1"/>
                </a:solidFill>
                <a:latin typeface="Arial"/>
                <a:ea typeface="Arial"/>
                <a:cs typeface="Arial"/>
                <a:sym typeface="Arial"/>
              </a:defRPr>
            </a:lvl5pPr>
            <a:lvl6pPr indent="0" lvl="5" marL="0" marR="0" rtl="0" algn="l">
              <a:spcBef>
                <a:spcPts val="0"/>
              </a:spcBef>
              <a:buNone/>
              <a:defRPr b="0" i="0" sz="1800" u="none" cap="none" strike="noStrike">
                <a:solidFill>
                  <a:schemeClr val="lt1"/>
                </a:solidFill>
                <a:latin typeface="Arial"/>
                <a:ea typeface="Arial"/>
                <a:cs typeface="Arial"/>
                <a:sym typeface="Arial"/>
              </a:defRPr>
            </a:lvl6pPr>
            <a:lvl7pPr indent="0" lvl="6" marL="0" marR="0" rtl="0" algn="l">
              <a:spcBef>
                <a:spcPts val="0"/>
              </a:spcBef>
              <a:buNone/>
              <a:defRPr b="0" i="0" sz="1800" u="none" cap="none" strike="noStrike">
                <a:solidFill>
                  <a:schemeClr val="lt1"/>
                </a:solidFill>
                <a:latin typeface="Arial"/>
                <a:ea typeface="Arial"/>
                <a:cs typeface="Arial"/>
                <a:sym typeface="Arial"/>
              </a:defRPr>
            </a:lvl7pPr>
            <a:lvl8pPr indent="0" lvl="7" marL="0" marR="0" rtl="0" algn="l">
              <a:spcBef>
                <a:spcPts val="0"/>
              </a:spcBef>
              <a:buNone/>
              <a:defRPr b="0" i="0" sz="1800" u="none" cap="none" strike="noStrike">
                <a:solidFill>
                  <a:schemeClr val="lt1"/>
                </a:solidFill>
                <a:latin typeface="Arial"/>
                <a:ea typeface="Arial"/>
                <a:cs typeface="Arial"/>
                <a:sym typeface="Arial"/>
              </a:defRPr>
            </a:lvl8pPr>
            <a:lvl9pPr indent="0" lvl="8" marL="0" marR="0" rtl="0" algn="l">
              <a:spcBef>
                <a:spcPts val="0"/>
              </a:spcBef>
              <a:buNone/>
              <a:defRPr b="0" i="0" sz="1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3" name="Google Shape;153;p21"/>
          <p:cNvSpPr txBox="1"/>
          <p:nvPr/>
        </p:nvSpPr>
        <p:spPr>
          <a:xfrm>
            <a:off x="11116303" y="6356350"/>
            <a:ext cx="618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4" name="Google Shape;154;p21"/>
          <p:cNvSpPr txBox="1"/>
          <p:nvPr>
            <p:ph type="title"/>
          </p:nvPr>
        </p:nvSpPr>
        <p:spPr>
          <a:xfrm>
            <a:off x="2061516" y="989012"/>
            <a:ext cx="9673200" cy="493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4000"/>
              <a:buFont typeface="Calibri"/>
              <a:buNone/>
              <a:defRPr b="1" i="0" sz="4000">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1"/>
          <p:cNvSpPr txBox="1"/>
          <p:nvPr>
            <p:ph idx="1" type="body"/>
          </p:nvPr>
        </p:nvSpPr>
        <p:spPr>
          <a:xfrm>
            <a:off x="344488" y="1804944"/>
            <a:ext cx="11390400" cy="42114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b="0" i="0" sz="3200">
                <a:latin typeface="Calibri"/>
                <a:ea typeface="Calibri"/>
                <a:cs typeface="Calibri"/>
                <a:sym typeface="Calibri"/>
              </a:defRPr>
            </a:lvl1pPr>
            <a:lvl2pPr indent="-406400" lvl="1" marL="914400" rtl="0" algn="l">
              <a:lnSpc>
                <a:spcPct val="90000"/>
              </a:lnSpc>
              <a:spcBef>
                <a:spcPts val="500"/>
              </a:spcBef>
              <a:spcAft>
                <a:spcPts val="0"/>
              </a:spcAft>
              <a:buClr>
                <a:schemeClr val="dk1"/>
              </a:buClr>
              <a:buSzPts val="2800"/>
              <a:buChar char="▪"/>
              <a:defRPr b="0" i="0" sz="2800">
                <a:latin typeface="Calibri"/>
                <a:ea typeface="Calibri"/>
                <a:cs typeface="Calibri"/>
                <a:sym typeface="Calibri"/>
              </a:defRPr>
            </a:lvl2pPr>
            <a:lvl3pPr indent="-381000" lvl="2" marL="1371600" rtl="0" algn="l">
              <a:lnSpc>
                <a:spcPct val="90000"/>
              </a:lnSpc>
              <a:spcBef>
                <a:spcPts val="500"/>
              </a:spcBef>
              <a:spcAft>
                <a:spcPts val="0"/>
              </a:spcAft>
              <a:buClr>
                <a:schemeClr val="dk1"/>
              </a:buClr>
              <a:buSzPts val="2400"/>
              <a:buChar char="•"/>
              <a:defRPr b="0" i="0" sz="2400">
                <a:latin typeface="Calibri"/>
                <a:ea typeface="Calibri"/>
                <a:cs typeface="Calibri"/>
                <a:sym typeface="Calibri"/>
              </a:defRPr>
            </a:lvl3pPr>
            <a:lvl4pPr indent="-355600" lvl="3" marL="1828800" rtl="0" algn="l">
              <a:lnSpc>
                <a:spcPct val="90000"/>
              </a:lnSpc>
              <a:spcBef>
                <a:spcPts val="500"/>
              </a:spcBef>
              <a:spcAft>
                <a:spcPts val="0"/>
              </a:spcAft>
              <a:buClr>
                <a:schemeClr val="dk1"/>
              </a:buClr>
              <a:buSzPts val="2000"/>
              <a:buChar char="▪"/>
              <a:defRPr b="0" i="0" sz="2000">
                <a:latin typeface="Calibri"/>
                <a:ea typeface="Calibri"/>
                <a:cs typeface="Calibri"/>
                <a:sym typeface="Calibri"/>
              </a:defRPr>
            </a:lvl4pPr>
            <a:lvl5pPr indent="-355600" lvl="4" marL="2286000" rtl="0" algn="l">
              <a:lnSpc>
                <a:spcPct val="90000"/>
              </a:lnSpc>
              <a:spcBef>
                <a:spcPts val="500"/>
              </a:spcBef>
              <a:spcAft>
                <a:spcPts val="0"/>
              </a:spcAft>
              <a:buClr>
                <a:schemeClr val="dk1"/>
              </a:buClr>
              <a:buSzPts val="2000"/>
              <a:buChar char="•"/>
              <a:defRPr b="0" i="0" sz="2000">
                <a:latin typeface="Calibri"/>
                <a:ea typeface="Calibri"/>
                <a:cs typeface="Calibri"/>
                <a:sym typeface="Calibri"/>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6" name="Shape 156"/>
        <p:cNvGrpSpPr/>
        <p:nvPr/>
      </p:nvGrpSpPr>
      <p:grpSpPr>
        <a:xfrm>
          <a:off x="0" y="0"/>
          <a:ext cx="0" cy="0"/>
          <a:chOff x="0" y="0"/>
          <a:chExt cx="0" cy="0"/>
        </a:xfrm>
      </p:grpSpPr>
      <p:sp>
        <p:nvSpPr>
          <p:cNvPr id="157" name="Google Shape;157;p22"/>
          <p:cNvSpPr txBox="1"/>
          <p:nvPr>
            <p:ph idx="1" type="body"/>
          </p:nvPr>
        </p:nvSpPr>
        <p:spPr>
          <a:xfrm>
            <a:off x="838200" y="1390915"/>
            <a:ext cx="5181600" cy="4820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595959"/>
              </a:buClr>
              <a:buSzPts val="1800"/>
              <a:buChar char="•"/>
              <a:defRPr/>
            </a:lvl1pPr>
            <a:lvl2pPr indent="-342900" lvl="1" marL="914400" rtl="0" algn="l">
              <a:lnSpc>
                <a:spcPct val="90000"/>
              </a:lnSpc>
              <a:spcBef>
                <a:spcPts val="500"/>
              </a:spcBef>
              <a:spcAft>
                <a:spcPts val="0"/>
              </a:spcAft>
              <a:buClr>
                <a:srgbClr val="595959"/>
              </a:buClr>
              <a:buSzPts val="1800"/>
              <a:buChar char="▪"/>
              <a:defRPr/>
            </a:lvl2pPr>
            <a:lvl3pPr indent="-342900" lvl="2" marL="1371600" rtl="0" algn="l">
              <a:lnSpc>
                <a:spcPct val="90000"/>
              </a:lnSpc>
              <a:spcBef>
                <a:spcPts val="500"/>
              </a:spcBef>
              <a:spcAft>
                <a:spcPts val="0"/>
              </a:spcAft>
              <a:buClr>
                <a:srgbClr val="595959"/>
              </a:buClr>
              <a:buSzPts val="1800"/>
              <a:buChar char="•"/>
              <a:defRPr/>
            </a:lvl3pPr>
            <a:lvl4pPr indent="-342900" lvl="3" marL="1828800" rtl="0" algn="l">
              <a:lnSpc>
                <a:spcPct val="90000"/>
              </a:lnSpc>
              <a:spcBef>
                <a:spcPts val="500"/>
              </a:spcBef>
              <a:spcAft>
                <a:spcPts val="0"/>
              </a:spcAft>
              <a:buClr>
                <a:srgbClr val="595959"/>
              </a:buClr>
              <a:buSzPts val="1800"/>
              <a:buChar char="▪"/>
              <a:defRPr/>
            </a:lvl4pPr>
            <a:lvl5pPr indent="-342900" lvl="4" marL="2286000" rtl="0" algn="l">
              <a:lnSpc>
                <a:spcPct val="90000"/>
              </a:lnSpc>
              <a:spcBef>
                <a:spcPts val="500"/>
              </a:spcBef>
              <a:spcAft>
                <a:spcPts val="0"/>
              </a:spcAft>
              <a:buClr>
                <a:srgbClr val="595959"/>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8" name="Google Shape;158;p22"/>
          <p:cNvSpPr txBox="1"/>
          <p:nvPr>
            <p:ph idx="2" type="body"/>
          </p:nvPr>
        </p:nvSpPr>
        <p:spPr>
          <a:xfrm>
            <a:off x="6172200" y="1390915"/>
            <a:ext cx="5181600" cy="4820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595959"/>
              </a:buClr>
              <a:buSzPts val="1800"/>
              <a:buChar char="•"/>
              <a:defRPr/>
            </a:lvl1pPr>
            <a:lvl2pPr indent="-342900" lvl="1" marL="914400" rtl="0" algn="l">
              <a:lnSpc>
                <a:spcPct val="90000"/>
              </a:lnSpc>
              <a:spcBef>
                <a:spcPts val="500"/>
              </a:spcBef>
              <a:spcAft>
                <a:spcPts val="0"/>
              </a:spcAft>
              <a:buClr>
                <a:srgbClr val="595959"/>
              </a:buClr>
              <a:buSzPts val="1800"/>
              <a:buChar char="▪"/>
              <a:defRPr/>
            </a:lvl2pPr>
            <a:lvl3pPr indent="-342900" lvl="2" marL="1371600" rtl="0" algn="l">
              <a:lnSpc>
                <a:spcPct val="90000"/>
              </a:lnSpc>
              <a:spcBef>
                <a:spcPts val="500"/>
              </a:spcBef>
              <a:spcAft>
                <a:spcPts val="0"/>
              </a:spcAft>
              <a:buClr>
                <a:srgbClr val="595959"/>
              </a:buClr>
              <a:buSzPts val="1800"/>
              <a:buChar char="•"/>
              <a:defRPr/>
            </a:lvl3pPr>
            <a:lvl4pPr indent="-342900" lvl="3" marL="1828800" rtl="0" algn="l">
              <a:lnSpc>
                <a:spcPct val="90000"/>
              </a:lnSpc>
              <a:spcBef>
                <a:spcPts val="500"/>
              </a:spcBef>
              <a:spcAft>
                <a:spcPts val="0"/>
              </a:spcAft>
              <a:buClr>
                <a:srgbClr val="595959"/>
              </a:buClr>
              <a:buSzPts val="1800"/>
              <a:buChar char="▪"/>
              <a:defRPr/>
            </a:lvl4pPr>
            <a:lvl5pPr indent="-342900" lvl="4" marL="2286000" rtl="0" algn="l">
              <a:lnSpc>
                <a:spcPct val="90000"/>
              </a:lnSpc>
              <a:spcBef>
                <a:spcPts val="500"/>
              </a:spcBef>
              <a:spcAft>
                <a:spcPts val="0"/>
              </a:spcAft>
              <a:buClr>
                <a:srgbClr val="595959"/>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9" name="Google Shape;159;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0" name="Google Shape;160;p22">
            <a:hlinkClick r:id="rId2"/>
          </p:cNvPr>
          <p:cNvPicPr preferRelativeResize="0"/>
          <p:nvPr/>
        </p:nvPicPr>
        <p:blipFill rotWithShape="1">
          <a:blip r:embed="rId3">
            <a:alphaModFix/>
          </a:blip>
          <a:srcRect b="0" l="0" r="0" t="0"/>
          <a:stretch/>
        </p:blipFill>
        <p:spPr>
          <a:xfrm>
            <a:off x="10528530" y="318498"/>
            <a:ext cx="1283880" cy="390419"/>
          </a:xfrm>
          <a:prstGeom prst="rect">
            <a:avLst/>
          </a:prstGeom>
          <a:noFill/>
          <a:ln>
            <a:noFill/>
          </a:ln>
        </p:spPr>
      </p:pic>
      <p:sp>
        <p:nvSpPr>
          <p:cNvPr id="161" name="Google Shape;161;p22"/>
          <p:cNvSpPr txBox="1"/>
          <p:nvPr>
            <p:ph type="title"/>
          </p:nvPr>
        </p:nvSpPr>
        <p:spPr>
          <a:xfrm>
            <a:off x="838200" y="365125"/>
            <a:ext cx="9144000" cy="885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1200">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163" name="Google Shape;163;p22"/>
          <p:cNvCxnSpPr/>
          <p:nvPr/>
        </p:nvCxnSpPr>
        <p:spPr>
          <a:xfrm>
            <a:off x="923925" y="1269999"/>
            <a:ext cx="10429800" cy="0"/>
          </a:xfrm>
          <a:prstGeom prst="straightConnector1">
            <a:avLst/>
          </a:prstGeom>
          <a:noFill/>
          <a:ln cap="flat" cmpd="sng" w="19050">
            <a:solidFill>
              <a:srgbClr val="00A84F"/>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1">
    <p:spTree>
      <p:nvGrpSpPr>
        <p:cNvPr id="164" name="Shape 164"/>
        <p:cNvGrpSpPr/>
        <p:nvPr/>
      </p:nvGrpSpPr>
      <p:grpSpPr>
        <a:xfrm>
          <a:off x="0" y="0"/>
          <a:ext cx="0" cy="0"/>
          <a:chOff x="0" y="0"/>
          <a:chExt cx="0" cy="0"/>
        </a:xfrm>
      </p:grpSpPr>
      <p:sp>
        <p:nvSpPr>
          <p:cNvPr id="165" name="Google Shape;165;p23"/>
          <p:cNvSpPr txBox="1"/>
          <p:nvPr>
            <p:ph type="title"/>
          </p:nvPr>
        </p:nvSpPr>
        <p:spPr>
          <a:xfrm>
            <a:off x="838200" y="365125"/>
            <a:ext cx="9144000" cy="885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23"/>
          <p:cNvSpPr txBox="1"/>
          <p:nvPr>
            <p:ph idx="1" type="body"/>
          </p:nvPr>
        </p:nvSpPr>
        <p:spPr>
          <a:xfrm>
            <a:off x="838200" y="1394302"/>
            <a:ext cx="10515600" cy="4842900"/>
          </a:xfrm>
          <a:prstGeom prst="rect">
            <a:avLst/>
          </a:prstGeom>
          <a:noFill/>
          <a:ln>
            <a:noFill/>
          </a:ln>
        </p:spPr>
        <p:txBody>
          <a:bodyPr anchorCtr="0" anchor="t" bIns="45700" lIns="91425" spcFirstLastPara="1" rIns="91425" wrap="square" tIns="45700">
            <a:noAutofit/>
          </a:bodyPr>
          <a:lstStyle>
            <a:lvl1pPr indent="-349250" lvl="0" marL="457200" rtl="0" algn="l">
              <a:lnSpc>
                <a:spcPct val="90000"/>
              </a:lnSpc>
              <a:spcBef>
                <a:spcPts val="1100"/>
              </a:spcBef>
              <a:spcAft>
                <a:spcPts val="0"/>
              </a:spcAft>
              <a:buClr>
                <a:srgbClr val="595959"/>
              </a:buClr>
              <a:buSzPts val="1900"/>
              <a:buChar char="•"/>
              <a:defRPr/>
            </a:lvl1pPr>
            <a:lvl2pPr indent="-349250" lvl="1" marL="914400" rtl="0" algn="l">
              <a:lnSpc>
                <a:spcPct val="90000"/>
              </a:lnSpc>
              <a:spcBef>
                <a:spcPts val="500"/>
              </a:spcBef>
              <a:spcAft>
                <a:spcPts val="0"/>
              </a:spcAft>
              <a:buClr>
                <a:srgbClr val="595959"/>
              </a:buClr>
              <a:buSzPts val="1900"/>
              <a:buChar char="▪"/>
              <a:defRPr/>
            </a:lvl2pPr>
            <a:lvl3pPr indent="-349250" lvl="2" marL="1371600" rtl="0" algn="l">
              <a:lnSpc>
                <a:spcPct val="90000"/>
              </a:lnSpc>
              <a:spcBef>
                <a:spcPts val="500"/>
              </a:spcBef>
              <a:spcAft>
                <a:spcPts val="0"/>
              </a:spcAft>
              <a:buClr>
                <a:srgbClr val="595959"/>
              </a:buClr>
              <a:buSzPts val="1900"/>
              <a:buChar char="•"/>
              <a:defRPr/>
            </a:lvl3pPr>
            <a:lvl4pPr indent="-349250" lvl="3" marL="1828800" rtl="0" algn="l">
              <a:lnSpc>
                <a:spcPct val="90000"/>
              </a:lnSpc>
              <a:spcBef>
                <a:spcPts val="500"/>
              </a:spcBef>
              <a:spcAft>
                <a:spcPts val="0"/>
              </a:spcAft>
              <a:buClr>
                <a:srgbClr val="595959"/>
              </a:buClr>
              <a:buSzPts val="1900"/>
              <a:buChar char="▪"/>
              <a:defRPr/>
            </a:lvl4pPr>
            <a:lvl5pPr indent="-349250" lvl="4" marL="2286000" rtl="0" algn="l">
              <a:lnSpc>
                <a:spcPct val="90000"/>
              </a:lnSpc>
              <a:spcBef>
                <a:spcPts val="500"/>
              </a:spcBef>
              <a:spcAft>
                <a:spcPts val="0"/>
              </a:spcAft>
              <a:buClr>
                <a:srgbClr val="595959"/>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67" name="Google Shape;167;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8" name="Google Shape;168;p23">
            <a:hlinkClick r:id="rId2"/>
          </p:cNvPr>
          <p:cNvPicPr preferRelativeResize="0"/>
          <p:nvPr/>
        </p:nvPicPr>
        <p:blipFill rotWithShape="1">
          <a:blip r:embed="rId3">
            <a:alphaModFix/>
          </a:blip>
          <a:srcRect b="0" l="0" r="0" t="0"/>
          <a:stretch/>
        </p:blipFill>
        <p:spPr>
          <a:xfrm>
            <a:off x="10528530" y="318498"/>
            <a:ext cx="1283885" cy="390417"/>
          </a:xfrm>
          <a:prstGeom prst="rect">
            <a:avLst/>
          </a:prstGeom>
          <a:noFill/>
          <a:ln>
            <a:noFill/>
          </a:ln>
        </p:spPr>
      </p:pic>
      <p:cxnSp>
        <p:nvCxnSpPr>
          <p:cNvPr id="169" name="Google Shape;169;p23"/>
          <p:cNvCxnSpPr/>
          <p:nvPr/>
        </p:nvCxnSpPr>
        <p:spPr>
          <a:xfrm>
            <a:off x="923925" y="1269999"/>
            <a:ext cx="10430100" cy="0"/>
          </a:xfrm>
          <a:prstGeom prst="straightConnector1">
            <a:avLst/>
          </a:prstGeom>
          <a:noFill/>
          <a:ln cap="flat" cmpd="sng" w="19050">
            <a:solidFill>
              <a:srgbClr val="00A84F"/>
            </a:solidFill>
            <a:prstDash val="solid"/>
            <a:miter lim="800000"/>
            <a:headEnd len="sm" w="sm" type="none"/>
            <a:tailEnd len="sm" w="sm" type="none"/>
          </a:ln>
        </p:spPr>
      </p:cxnSp>
      <p:sp>
        <p:nvSpPr>
          <p:cNvPr id="170" name="Google Shape;170;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1200">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 name="Google Shape;46;p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 name="Google Shape;55;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10"/>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slideLayout" Target="../slideLayouts/slideLayout21.xml"/><Relationship Id="rId1" Type="http://schemas.openxmlformats.org/officeDocument/2006/relationships/hyperlink" Target="https://creativecommons.org/licenses/by/4.0/" TargetMode="External"/><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000"/>
              <a:buFont typeface="Calibri"/>
              <a:buNone/>
              <a:defRPr b="1" i="0" sz="4000" u="none" cap="none" strike="noStrike">
                <a:solidFill>
                  <a:srgbClr val="26262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 name="Google Shape;86;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595959"/>
              </a:buClr>
              <a:buSzPts val="3200"/>
              <a:buFont typeface="Arial"/>
              <a:buChar char="•"/>
              <a:defRPr b="0" i="0" sz="3200" u="none" cap="none" strike="noStrike">
                <a:solidFill>
                  <a:srgbClr val="595959"/>
                </a:solidFill>
                <a:latin typeface="Calibri"/>
                <a:ea typeface="Calibri"/>
                <a:cs typeface="Calibri"/>
                <a:sym typeface="Calibri"/>
              </a:defRPr>
            </a:lvl1pPr>
            <a:lvl2pPr indent="-406400" lvl="1" marL="914400" marR="0" rtl="0" algn="l">
              <a:lnSpc>
                <a:spcPct val="90000"/>
              </a:lnSpc>
              <a:spcBef>
                <a:spcPts val="500"/>
              </a:spcBef>
              <a:spcAft>
                <a:spcPts val="0"/>
              </a:spcAft>
              <a:buClr>
                <a:srgbClr val="595959"/>
              </a:buClr>
              <a:buSzPts val="2800"/>
              <a:buFont typeface="Noto Sans Symbols"/>
              <a:buChar char="▪"/>
              <a:defRPr b="0" i="0" sz="2800" u="none" cap="none" strike="noStrike">
                <a:solidFill>
                  <a:srgbClr val="595959"/>
                </a:solidFill>
                <a:latin typeface="Calibri"/>
                <a:ea typeface="Calibri"/>
                <a:cs typeface="Calibri"/>
                <a:sym typeface="Calibri"/>
              </a:defRPr>
            </a:lvl2pPr>
            <a:lvl3pPr indent="-381000" lvl="2" marL="13716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3pPr>
            <a:lvl4pPr indent="-355600" lvl="3" marL="1828800" marR="0" rtl="0" algn="l">
              <a:lnSpc>
                <a:spcPct val="90000"/>
              </a:lnSpc>
              <a:spcBef>
                <a:spcPts val="500"/>
              </a:spcBef>
              <a:spcAft>
                <a:spcPts val="0"/>
              </a:spcAft>
              <a:buClr>
                <a:srgbClr val="595959"/>
              </a:buClr>
              <a:buSzPts val="2000"/>
              <a:buFont typeface="Noto Sans Symbols"/>
              <a:buChar char="▪"/>
              <a:defRPr b="0" i="0" sz="2000" u="none" cap="none" strike="noStrike">
                <a:solidFill>
                  <a:srgbClr val="595959"/>
                </a:solidFill>
                <a:latin typeface="Calibri"/>
                <a:ea typeface="Calibri"/>
                <a:cs typeface="Calibri"/>
                <a:sym typeface="Calibri"/>
              </a:defRPr>
            </a:lvl4pPr>
            <a:lvl5pPr indent="-355600" lvl="4" marL="22860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1667747" y="6356354"/>
            <a:ext cx="8745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5546667" y="6356354"/>
            <a:ext cx="1098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888888"/>
                </a:solidFill>
                <a:latin typeface="Calibri"/>
                <a:ea typeface="Calibri"/>
                <a:cs typeface="Calibri"/>
                <a:sym typeface="Calibri"/>
              </a:defRPr>
            </a:lvl1pPr>
            <a:lvl2pPr indent="0" lvl="1" marL="0" marR="0" rtl="0" algn="r">
              <a:spcBef>
                <a:spcPts val="0"/>
              </a:spcBef>
              <a:buNone/>
              <a:defRPr b="0" i="0" sz="1000" u="none" cap="none" strike="noStrike">
                <a:solidFill>
                  <a:srgbClr val="888888"/>
                </a:solidFill>
                <a:latin typeface="Calibri"/>
                <a:ea typeface="Calibri"/>
                <a:cs typeface="Calibri"/>
                <a:sym typeface="Calibri"/>
              </a:defRPr>
            </a:lvl2pPr>
            <a:lvl3pPr indent="0" lvl="2" marL="0" marR="0" rtl="0" algn="r">
              <a:spcBef>
                <a:spcPts val="0"/>
              </a:spcBef>
              <a:buNone/>
              <a:defRPr b="0" i="0" sz="1000" u="none" cap="none" strike="noStrike">
                <a:solidFill>
                  <a:srgbClr val="888888"/>
                </a:solidFill>
                <a:latin typeface="Calibri"/>
                <a:ea typeface="Calibri"/>
                <a:cs typeface="Calibri"/>
                <a:sym typeface="Calibri"/>
              </a:defRPr>
            </a:lvl3pPr>
            <a:lvl4pPr indent="0" lvl="3" marL="0" marR="0" rtl="0" algn="r">
              <a:spcBef>
                <a:spcPts val="0"/>
              </a:spcBef>
              <a:buNone/>
              <a:defRPr b="0" i="0" sz="1000" u="none" cap="none" strike="noStrike">
                <a:solidFill>
                  <a:srgbClr val="888888"/>
                </a:solidFill>
                <a:latin typeface="Calibri"/>
                <a:ea typeface="Calibri"/>
                <a:cs typeface="Calibri"/>
                <a:sym typeface="Calibri"/>
              </a:defRPr>
            </a:lvl4pPr>
            <a:lvl5pPr indent="0" lvl="4" marL="0" marR="0" rtl="0" algn="r">
              <a:spcBef>
                <a:spcPts val="0"/>
              </a:spcBef>
              <a:buNone/>
              <a:defRPr b="0" i="0" sz="1000" u="none" cap="none" strike="noStrike">
                <a:solidFill>
                  <a:srgbClr val="888888"/>
                </a:solidFill>
                <a:latin typeface="Calibri"/>
                <a:ea typeface="Calibri"/>
                <a:cs typeface="Calibri"/>
                <a:sym typeface="Calibri"/>
              </a:defRPr>
            </a:lvl5pPr>
            <a:lvl6pPr indent="0" lvl="5" marL="0" marR="0" rtl="0" algn="r">
              <a:spcBef>
                <a:spcPts val="0"/>
              </a:spcBef>
              <a:buNone/>
              <a:defRPr b="0" i="0" sz="1000" u="none" cap="none" strike="noStrike">
                <a:solidFill>
                  <a:srgbClr val="888888"/>
                </a:solidFill>
                <a:latin typeface="Calibri"/>
                <a:ea typeface="Calibri"/>
                <a:cs typeface="Calibri"/>
                <a:sym typeface="Calibri"/>
              </a:defRPr>
            </a:lvl6pPr>
            <a:lvl7pPr indent="0" lvl="6" marL="0" marR="0" rtl="0" algn="r">
              <a:spcBef>
                <a:spcPts val="0"/>
              </a:spcBef>
              <a:buNone/>
              <a:defRPr b="0" i="0" sz="1000" u="none" cap="none" strike="noStrike">
                <a:solidFill>
                  <a:srgbClr val="888888"/>
                </a:solidFill>
                <a:latin typeface="Calibri"/>
                <a:ea typeface="Calibri"/>
                <a:cs typeface="Calibri"/>
                <a:sym typeface="Calibri"/>
              </a:defRPr>
            </a:lvl7pPr>
            <a:lvl8pPr indent="0" lvl="7" marL="0" marR="0" rtl="0" algn="r">
              <a:spcBef>
                <a:spcPts val="0"/>
              </a:spcBef>
              <a:buNone/>
              <a:defRPr b="0" i="0" sz="1000" u="none" cap="none" strike="noStrike">
                <a:solidFill>
                  <a:srgbClr val="888888"/>
                </a:solidFill>
                <a:latin typeface="Calibri"/>
                <a:ea typeface="Calibri"/>
                <a:cs typeface="Calibri"/>
                <a:sym typeface="Calibri"/>
              </a:defRPr>
            </a:lvl8pPr>
            <a:lvl9pPr indent="0" lvl="8" marL="0" marR="0" rtl="0" algn="r">
              <a:spcBef>
                <a:spcPts val="0"/>
              </a:spcBef>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0" name="Google Shape;90;p13">
            <a:hlinkClick r:id="rId1"/>
          </p:cNvPr>
          <p:cNvPicPr preferRelativeResize="0"/>
          <p:nvPr/>
        </p:nvPicPr>
        <p:blipFill rotWithShape="1">
          <a:blip r:embed="rId2">
            <a:alphaModFix amt="50000"/>
          </a:blip>
          <a:srcRect b="0" l="0" r="0" t="0"/>
          <a:stretch/>
        </p:blipFill>
        <p:spPr>
          <a:xfrm>
            <a:off x="906799" y="6441394"/>
            <a:ext cx="411173" cy="1950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4.0/" TargetMode="External"/><Relationship Id="rId4" Type="http://schemas.openxmlformats.org/officeDocument/2006/relationships/hyperlink" Target="https://www.nciea.org/" TargetMode="External"/><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youtu.be/FOzIdEK_5xs" TargetMode="External"/><Relationship Id="rId4" Type="http://schemas.openxmlformats.org/officeDocument/2006/relationships/hyperlink" Target="https://youtu.be/uad6DWC9BKI" TargetMode="External"/><Relationship Id="rId5" Type="http://schemas.openxmlformats.org/officeDocument/2006/relationships/hyperlink" Target="https://youtu.be/Q6TQtcVKLJo" TargetMode="External"/><Relationship Id="rId6" Type="http://schemas.openxmlformats.org/officeDocument/2006/relationships/hyperlink" Target="https://youtu.be/5elAI84BaX8" TargetMode="External"/><Relationship Id="rId7" Type="http://schemas.openxmlformats.org/officeDocument/2006/relationships/hyperlink" Target="https://youtu.be/D9FlwB0BFq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youtu.be/z12g4zYqBqU" TargetMode="External"/><Relationship Id="rId4" Type="http://schemas.openxmlformats.org/officeDocument/2006/relationships/hyperlink" Target="https://youtu.be/mFTq5tUNzZ8" TargetMode="External"/><Relationship Id="rId5" Type="http://schemas.openxmlformats.org/officeDocument/2006/relationships/hyperlink" Target="https://youtu.be/uQcHMl2n2b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youtu.be/t_dR-W2YNvI" TargetMode="External"/><Relationship Id="rId4" Type="http://schemas.openxmlformats.org/officeDocument/2006/relationships/image" Target="../media/image17.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s://iris.peabody.vanderbilt.edu/module/di/cresource/q1/p02/#conten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nvSpPr>
        <p:spPr>
          <a:xfrm>
            <a:off x="1010425" y="1333638"/>
            <a:ext cx="10427100" cy="2504100"/>
          </a:xfrm>
          <a:prstGeom prst="rect">
            <a:avLst/>
          </a:prstGeom>
          <a:noFill/>
          <a:ln>
            <a:noFill/>
          </a:ln>
        </p:spPr>
        <p:txBody>
          <a:bodyPr anchorCtr="0" anchor="t" bIns="45700" lIns="91425" spcFirstLastPara="1" rIns="91425" wrap="square" tIns="45700">
            <a:noAutofit/>
          </a:bodyPr>
          <a:lstStyle/>
          <a:p>
            <a:pPr indent="0" lvl="0" marL="114300" rtl="0" algn="l">
              <a:spcBef>
                <a:spcPts val="1200"/>
              </a:spcBef>
              <a:spcAft>
                <a:spcPts val="1200"/>
              </a:spcAft>
              <a:buClr>
                <a:schemeClr val="dk1"/>
              </a:buClr>
              <a:buSzPts val="1100"/>
              <a:buFont typeface="Arial"/>
              <a:buNone/>
            </a:pPr>
            <a:r>
              <a:rPr b="1" lang="en-US" sz="4400">
                <a:solidFill>
                  <a:schemeClr val="dk1"/>
                </a:solidFill>
                <a:latin typeface="Calibri"/>
                <a:ea typeface="Calibri"/>
                <a:cs typeface="Calibri"/>
                <a:sym typeface="Calibri"/>
              </a:rPr>
              <a:t>Module 4: Closing the gap, Part 1: Using evidence of learning to </a:t>
            </a:r>
            <a:r>
              <a:rPr b="1" lang="en-US" sz="4400">
                <a:solidFill>
                  <a:schemeClr val="dk1"/>
                </a:solidFill>
                <a:highlight>
                  <a:schemeClr val="lt1"/>
                </a:highlight>
                <a:latin typeface="Calibri"/>
                <a:ea typeface="Calibri"/>
                <a:cs typeface="Calibri"/>
                <a:sym typeface="Calibri"/>
              </a:rPr>
              <a:t>adjust instruction and better meet students’ needs</a:t>
            </a:r>
            <a:endParaRPr b="0" sz="4400" u="none">
              <a:solidFill>
                <a:schemeClr val="dk1"/>
              </a:solidFill>
              <a:highlight>
                <a:schemeClr val="lt1"/>
              </a:highlight>
              <a:latin typeface="Calibri"/>
              <a:ea typeface="Calibri"/>
              <a:cs typeface="Calibri"/>
              <a:sym typeface="Calibri"/>
            </a:endParaRPr>
          </a:p>
        </p:txBody>
      </p:sp>
      <p:sp>
        <p:nvSpPr>
          <p:cNvPr id="176" name="Google Shape;176;p24"/>
          <p:cNvSpPr txBox="1"/>
          <p:nvPr/>
        </p:nvSpPr>
        <p:spPr>
          <a:xfrm>
            <a:off x="1010425" y="5844350"/>
            <a:ext cx="4729800" cy="92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500">
                <a:solidFill>
                  <a:schemeClr val="dk1"/>
                </a:solidFill>
                <a:latin typeface="Calibri"/>
                <a:ea typeface="Calibri"/>
                <a:cs typeface="Calibri"/>
                <a:sym typeface="Calibri"/>
              </a:rPr>
              <a:t>This work is licensed under a </a:t>
            </a:r>
            <a:r>
              <a:rPr lang="en-US" sz="1500" u="sng">
                <a:solidFill>
                  <a:schemeClr val="hlink"/>
                </a:solidFill>
                <a:latin typeface="Calibri"/>
                <a:ea typeface="Calibri"/>
                <a:cs typeface="Calibri"/>
                <a:sym typeface="Calibri"/>
                <a:hlinkClick r:id="rId3"/>
              </a:rPr>
              <a:t>Creative Commons Attribution 4.0 International License</a:t>
            </a:r>
            <a:r>
              <a:rPr lang="en-US" sz="1500">
                <a:solidFill>
                  <a:schemeClr val="dk1"/>
                </a:solidFill>
                <a:latin typeface="Calibri"/>
                <a:ea typeface="Calibri"/>
                <a:cs typeface="Calibri"/>
                <a:sym typeface="Calibri"/>
              </a:rPr>
              <a:t>. Educators and others may use or adapt. If modified, please attribute and re-title.</a:t>
            </a:r>
            <a:endParaRPr sz="1500">
              <a:solidFill>
                <a:srgbClr val="898989"/>
              </a:solidFill>
              <a:latin typeface="Calibri"/>
              <a:ea typeface="Calibri"/>
              <a:cs typeface="Calibri"/>
              <a:sym typeface="Calibri"/>
            </a:endParaRPr>
          </a:p>
        </p:txBody>
      </p:sp>
      <p:cxnSp>
        <p:nvCxnSpPr>
          <p:cNvPr id="177" name="Google Shape;177;p24"/>
          <p:cNvCxnSpPr/>
          <p:nvPr/>
        </p:nvCxnSpPr>
        <p:spPr>
          <a:xfrm>
            <a:off x="5927883" y="5844345"/>
            <a:ext cx="0" cy="766800"/>
          </a:xfrm>
          <a:prstGeom prst="straightConnector1">
            <a:avLst/>
          </a:prstGeom>
          <a:noFill/>
          <a:ln cap="flat" cmpd="sng" w="9525">
            <a:solidFill>
              <a:schemeClr val="dk1"/>
            </a:solidFill>
            <a:prstDash val="solid"/>
            <a:miter lim="800000"/>
            <a:headEnd len="sm" w="sm" type="none"/>
            <a:tailEnd len="sm" w="sm" type="none"/>
          </a:ln>
        </p:spPr>
      </p:cxnSp>
      <p:sp>
        <p:nvSpPr>
          <p:cNvPr id="178" name="Google Shape;178;p24"/>
          <p:cNvSpPr txBox="1"/>
          <p:nvPr/>
        </p:nvSpPr>
        <p:spPr>
          <a:xfrm>
            <a:off x="6096000" y="5882600"/>
            <a:ext cx="5912400" cy="846900"/>
          </a:xfrm>
          <a:prstGeom prst="rect">
            <a:avLst/>
          </a:prstGeom>
          <a:noFill/>
          <a:ln>
            <a:noFill/>
          </a:ln>
        </p:spPr>
        <p:txBody>
          <a:bodyPr anchorCtr="0" anchor="t" bIns="45700" lIns="91425" spcFirstLastPara="1" rIns="91425" wrap="square" tIns="45700">
            <a:noAutofit/>
          </a:bodyPr>
          <a:lstStyle/>
          <a:p>
            <a:pPr indent="-233362" lvl="0" marL="233362" marR="0" rtl="0" algn="l">
              <a:lnSpc>
                <a:spcPct val="90000"/>
              </a:lnSpc>
              <a:spcBef>
                <a:spcPts val="0"/>
              </a:spcBef>
              <a:spcAft>
                <a:spcPts val="0"/>
              </a:spcAft>
              <a:buClr>
                <a:schemeClr val="dk1"/>
              </a:buClr>
              <a:buSzPts val="1500"/>
              <a:buFont typeface="Arial"/>
              <a:buNone/>
            </a:pPr>
            <a:r>
              <a:rPr b="0" lang="en-US" sz="1500" u="none">
                <a:solidFill>
                  <a:schemeClr val="dk1"/>
                </a:solidFill>
                <a:latin typeface="Calibri"/>
                <a:ea typeface="Calibri"/>
                <a:cs typeface="Calibri"/>
                <a:sym typeface="Calibri"/>
              </a:rPr>
              <a:t>Version 1.</a:t>
            </a:r>
            <a:r>
              <a:rPr lang="en-US" sz="1500">
                <a:solidFill>
                  <a:schemeClr val="dk1"/>
                </a:solidFill>
                <a:latin typeface="Calibri"/>
                <a:ea typeface="Calibri"/>
                <a:cs typeface="Calibri"/>
                <a:sym typeface="Calibri"/>
              </a:rPr>
              <a:t>0</a:t>
            </a:r>
            <a:r>
              <a:rPr b="0" lang="en-US" sz="1500" u="none">
                <a:solidFill>
                  <a:schemeClr val="dk1"/>
                </a:solidFill>
                <a:latin typeface="Calibri"/>
                <a:ea typeface="Calibri"/>
                <a:cs typeface="Calibri"/>
                <a:sym typeface="Calibri"/>
              </a:rPr>
              <a:t> | </a:t>
            </a:r>
            <a:r>
              <a:rPr lang="en-US" sz="1500">
                <a:solidFill>
                  <a:schemeClr val="dk1"/>
                </a:solidFill>
                <a:latin typeface="Calibri"/>
                <a:ea typeface="Calibri"/>
                <a:cs typeface="Calibri"/>
                <a:sym typeface="Calibri"/>
              </a:rPr>
              <a:t>Updated October 2021 | </a:t>
            </a:r>
            <a:r>
              <a:rPr b="0" lang="en-US" sz="1500" u="none">
                <a:solidFill>
                  <a:schemeClr val="dk1"/>
                </a:solidFill>
                <a:latin typeface="Calibri"/>
                <a:ea typeface="Calibri"/>
                <a:cs typeface="Calibri"/>
                <a:sym typeface="Calibri"/>
              </a:rPr>
              <a:t>Developed By:</a:t>
            </a:r>
            <a:br>
              <a:rPr b="0" lang="en-US" sz="1500" u="none">
                <a:solidFill>
                  <a:schemeClr val="dk1"/>
                </a:solidFill>
                <a:latin typeface="Calibri"/>
                <a:ea typeface="Calibri"/>
                <a:cs typeface="Calibri"/>
                <a:sym typeface="Calibri"/>
              </a:rPr>
            </a:br>
            <a:r>
              <a:rPr lang="en-US" sz="1500">
                <a:solidFill>
                  <a:schemeClr val="dk1"/>
                </a:solidFill>
                <a:latin typeface="Calibri"/>
                <a:ea typeface="Calibri"/>
                <a:cs typeface="Calibri"/>
                <a:sym typeface="Calibri"/>
              </a:rPr>
              <a:t>Carla Evans &amp; Jeri Thompson</a:t>
            </a:r>
            <a:br>
              <a:rPr b="0" lang="en-US" sz="1500" u="none">
                <a:solidFill>
                  <a:schemeClr val="dk1"/>
                </a:solidFill>
                <a:latin typeface="Calibri"/>
                <a:ea typeface="Calibri"/>
                <a:cs typeface="Calibri"/>
                <a:sym typeface="Calibri"/>
              </a:rPr>
            </a:br>
            <a:r>
              <a:rPr b="0" i="1" lang="en-US" sz="1500" u="none">
                <a:solidFill>
                  <a:schemeClr val="dk1"/>
                </a:solidFill>
                <a:latin typeface="Calibri"/>
                <a:ea typeface="Calibri"/>
                <a:cs typeface="Calibri"/>
                <a:sym typeface="Calibri"/>
              </a:rPr>
              <a:t>National Center for the Improvement of Educational Assessment</a:t>
            </a:r>
            <a:endParaRPr b="0" i="1" sz="1500" u="non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sz="2800" u="none">
              <a:solidFill>
                <a:schemeClr val="dk1"/>
              </a:solidFill>
              <a:latin typeface="Calibri"/>
              <a:ea typeface="Calibri"/>
              <a:cs typeface="Calibri"/>
              <a:sym typeface="Calibri"/>
            </a:endParaRPr>
          </a:p>
        </p:txBody>
      </p:sp>
      <p:pic>
        <p:nvPicPr>
          <p:cNvPr id="179" name="Google Shape;179;p24">
            <a:hlinkClick r:id="rId4"/>
          </p:cNvPr>
          <p:cNvPicPr preferRelativeResize="0"/>
          <p:nvPr/>
        </p:nvPicPr>
        <p:blipFill rotWithShape="1">
          <a:blip r:embed="rId5">
            <a:alphaModFix/>
          </a:blip>
          <a:srcRect b="0" l="0" r="0" t="0"/>
          <a:stretch/>
        </p:blipFill>
        <p:spPr>
          <a:xfrm>
            <a:off x="296037" y="187483"/>
            <a:ext cx="2608541" cy="793239"/>
          </a:xfrm>
          <a:prstGeom prst="rect">
            <a:avLst/>
          </a:prstGeom>
          <a:noFill/>
          <a:ln>
            <a:noFill/>
          </a:ln>
        </p:spPr>
      </p:pic>
      <p:sp>
        <p:nvSpPr>
          <p:cNvPr id="180" name="Google Shape;180;p24"/>
          <p:cNvSpPr/>
          <p:nvPr/>
        </p:nvSpPr>
        <p:spPr>
          <a:xfrm>
            <a:off x="11709817" y="0"/>
            <a:ext cx="481200" cy="6858000"/>
          </a:xfrm>
          <a:prstGeom prst="rect">
            <a:avLst/>
          </a:prstGeom>
          <a:solidFill>
            <a:srgbClr val="08AF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1" name="Google Shape;181;p24"/>
          <p:cNvPicPr preferRelativeResize="0"/>
          <p:nvPr/>
        </p:nvPicPr>
        <p:blipFill>
          <a:blip r:embed="rId6">
            <a:alphaModFix/>
          </a:blip>
          <a:stretch>
            <a:fillRect/>
          </a:stretch>
        </p:blipFill>
        <p:spPr>
          <a:xfrm>
            <a:off x="8981163" y="187463"/>
            <a:ext cx="2606039" cy="846964"/>
          </a:xfrm>
          <a:prstGeom prst="rect">
            <a:avLst/>
          </a:prstGeom>
          <a:noFill/>
          <a:ln>
            <a:noFill/>
          </a:ln>
        </p:spPr>
      </p:pic>
      <p:pic>
        <p:nvPicPr>
          <p:cNvPr id="182" name="Google Shape;182;p24"/>
          <p:cNvPicPr preferRelativeResize="0"/>
          <p:nvPr/>
        </p:nvPicPr>
        <p:blipFill>
          <a:blip r:embed="rId7">
            <a:alphaModFix/>
          </a:blip>
          <a:stretch>
            <a:fillRect/>
          </a:stretch>
        </p:blipFill>
        <p:spPr>
          <a:xfrm>
            <a:off x="398175" y="6191748"/>
            <a:ext cx="457200" cy="228600"/>
          </a:xfrm>
          <a:prstGeom prst="rect">
            <a:avLst/>
          </a:prstGeom>
          <a:noFill/>
          <a:ln>
            <a:noFill/>
          </a:ln>
        </p:spPr>
      </p:pic>
      <p:sp>
        <p:nvSpPr>
          <p:cNvPr id="183" name="Google Shape;183;p24"/>
          <p:cNvSpPr txBox="1"/>
          <p:nvPr/>
        </p:nvSpPr>
        <p:spPr>
          <a:xfrm>
            <a:off x="1012975" y="4216426"/>
            <a:ext cx="9829800" cy="11151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i="1" lang="en-US" sz="2400">
                <a:solidFill>
                  <a:srgbClr val="08AF6E"/>
                </a:solidFill>
                <a:latin typeface="Calibri"/>
                <a:ea typeface="Calibri"/>
                <a:cs typeface="Calibri"/>
                <a:sym typeface="Calibri"/>
              </a:rPr>
              <a:t>Micro-Course 1: </a:t>
            </a:r>
            <a:endParaRPr i="1" sz="2400">
              <a:solidFill>
                <a:srgbClr val="08AF6E"/>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000"/>
              <a:buFont typeface="Calibri"/>
              <a:buNone/>
            </a:pPr>
            <a:r>
              <a:rPr i="1" lang="en-US" sz="2400">
                <a:solidFill>
                  <a:srgbClr val="08AF6E"/>
                </a:solidFill>
                <a:latin typeface="Calibri"/>
                <a:ea typeface="Calibri"/>
                <a:cs typeface="Calibri"/>
                <a:sym typeface="Calibri"/>
              </a:rPr>
              <a:t>Learning Acceleration Using Formative Assessment Processes in the Classroom (Introductory Version)</a:t>
            </a:r>
            <a:endParaRPr b="0" i="1" sz="2400" u="none">
              <a:solidFill>
                <a:srgbClr val="08AF6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838200" y="365125"/>
            <a:ext cx="113538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Step 3:</a:t>
            </a:r>
            <a:endParaRPr/>
          </a:p>
          <a:p>
            <a:pPr indent="0" lvl="0" marL="0" rtl="0" algn="l">
              <a:spcBef>
                <a:spcPts val="0"/>
              </a:spcBef>
              <a:spcAft>
                <a:spcPts val="0"/>
              </a:spcAft>
              <a:buNone/>
            </a:pPr>
            <a:r>
              <a:rPr lang="en-US"/>
              <a:t>Adjust instruction </a:t>
            </a:r>
            <a:r>
              <a:rPr i="1" lang="en-US"/>
              <a:t>using feedback</a:t>
            </a:r>
            <a:endParaRPr i="1"/>
          </a:p>
        </p:txBody>
      </p:sp>
      <p:sp>
        <p:nvSpPr>
          <p:cNvPr id="281" name="Google Shape;281;p33"/>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2" name="Google Shape;282;p33"/>
          <p:cNvPicPr preferRelativeResize="0"/>
          <p:nvPr/>
        </p:nvPicPr>
        <p:blipFill>
          <a:blip r:embed="rId3">
            <a:alphaModFix/>
          </a:blip>
          <a:stretch>
            <a:fillRect/>
          </a:stretch>
        </p:blipFill>
        <p:spPr>
          <a:xfrm>
            <a:off x="2606257" y="1338000"/>
            <a:ext cx="7360038" cy="5520000"/>
          </a:xfrm>
          <a:prstGeom prst="rect">
            <a:avLst/>
          </a:prstGeom>
          <a:noFill/>
          <a:ln>
            <a:noFill/>
          </a:ln>
        </p:spPr>
      </p:pic>
      <p:sp>
        <p:nvSpPr>
          <p:cNvPr id="283" name="Google Shape;283;p33"/>
          <p:cNvSpPr txBox="1"/>
          <p:nvPr/>
        </p:nvSpPr>
        <p:spPr>
          <a:xfrm>
            <a:off x="9966300" y="1338000"/>
            <a:ext cx="2123400" cy="1498500"/>
          </a:xfrm>
          <a:prstGeom prst="rect">
            <a:avLst/>
          </a:prstGeom>
          <a:solidFill>
            <a:schemeClr val="lt2"/>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Learning Targets or Goals</a:t>
            </a:r>
            <a:endParaRPr sz="2800">
              <a:latin typeface="Calibri"/>
              <a:ea typeface="Calibri"/>
              <a:cs typeface="Calibri"/>
              <a:sym typeface="Calibri"/>
            </a:endParaRPr>
          </a:p>
        </p:txBody>
      </p:sp>
      <p:sp>
        <p:nvSpPr>
          <p:cNvPr id="284" name="Google Shape;284;p33"/>
          <p:cNvSpPr txBox="1"/>
          <p:nvPr/>
        </p:nvSpPr>
        <p:spPr>
          <a:xfrm>
            <a:off x="2606250" y="4300250"/>
            <a:ext cx="2123400" cy="676800"/>
          </a:xfrm>
          <a:prstGeom prst="rect">
            <a:avLst/>
          </a:prstGeom>
          <a:solidFill>
            <a:srgbClr val="CFE2F3"/>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Student 1</a:t>
            </a:r>
            <a:endParaRPr sz="2800">
              <a:latin typeface="Calibri"/>
              <a:ea typeface="Calibri"/>
              <a:cs typeface="Calibri"/>
              <a:sym typeface="Calibri"/>
            </a:endParaRPr>
          </a:p>
        </p:txBody>
      </p:sp>
      <p:sp>
        <p:nvSpPr>
          <p:cNvPr id="285" name="Google Shape;285;p33"/>
          <p:cNvSpPr txBox="1"/>
          <p:nvPr/>
        </p:nvSpPr>
        <p:spPr>
          <a:xfrm>
            <a:off x="6304225" y="4226850"/>
            <a:ext cx="2123400" cy="676800"/>
          </a:xfrm>
          <a:prstGeom prst="rect">
            <a:avLst/>
          </a:prstGeom>
          <a:solidFill>
            <a:srgbClr val="CFE2F3"/>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Student 2</a:t>
            </a:r>
            <a:endParaRPr sz="2800">
              <a:latin typeface="Calibri"/>
              <a:ea typeface="Calibri"/>
              <a:cs typeface="Calibri"/>
              <a:sym typeface="Calibri"/>
            </a:endParaRPr>
          </a:p>
        </p:txBody>
      </p:sp>
      <p:sp>
        <p:nvSpPr>
          <p:cNvPr id="286" name="Google Shape;286;p33"/>
          <p:cNvSpPr txBox="1"/>
          <p:nvPr/>
        </p:nvSpPr>
        <p:spPr>
          <a:xfrm>
            <a:off x="3417600" y="2550450"/>
            <a:ext cx="2123400" cy="676800"/>
          </a:xfrm>
          <a:prstGeom prst="rect">
            <a:avLst/>
          </a:prstGeom>
          <a:solidFill>
            <a:srgbClr val="CFE2F3"/>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Student 3</a:t>
            </a:r>
            <a:endParaRPr sz="2800">
              <a:latin typeface="Calibri"/>
              <a:ea typeface="Calibri"/>
              <a:cs typeface="Calibri"/>
              <a:sym typeface="Calibri"/>
            </a:endParaRPr>
          </a:p>
        </p:txBody>
      </p:sp>
      <p:sp>
        <p:nvSpPr>
          <p:cNvPr id="287" name="Google Shape;287;p33"/>
          <p:cNvSpPr txBox="1"/>
          <p:nvPr/>
        </p:nvSpPr>
        <p:spPr>
          <a:xfrm>
            <a:off x="373950" y="1338000"/>
            <a:ext cx="2232300" cy="5264100"/>
          </a:xfrm>
          <a:prstGeom prst="rect">
            <a:avLst/>
          </a:prstGeom>
          <a:solidFill>
            <a:schemeClr val="lt2"/>
          </a:solidFill>
          <a:ln>
            <a:noFill/>
          </a:ln>
          <a:effectLst>
            <a:outerShdw blurRad="57150" rotWithShape="0" algn="bl" dir="5400000" dist="1143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Calibri"/>
                <a:ea typeface="Calibri"/>
                <a:cs typeface="Calibri"/>
                <a:sym typeface="Calibri"/>
              </a:rPr>
              <a:t>Feedback from the teacher, peers, or the student</a:t>
            </a:r>
            <a:r>
              <a:rPr lang="en-US" sz="2200">
                <a:latin typeface="Calibri"/>
                <a:ea typeface="Calibri"/>
                <a:cs typeface="Calibri"/>
                <a:sym typeface="Calibri"/>
              </a:rPr>
              <a:t> themselves supports </a:t>
            </a:r>
            <a:r>
              <a:rPr b="1" lang="en-US" sz="2200">
                <a:latin typeface="Calibri"/>
                <a:ea typeface="Calibri"/>
                <a:cs typeface="Calibri"/>
                <a:sym typeface="Calibri"/>
              </a:rPr>
              <a:t>accelerated learning </a:t>
            </a:r>
            <a:r>
              <a:rPr lang="en-US" sz="2200">
                <a:latin typeface="Calibri"/>
                <a:ea typeface="Calibri"/>
                <a:cs typeface="Calibri"/>
                <a:sym typeface="Calibri"/>
              </a:rPr>
              <a:t>or closing the distance/gap between where a student is currently and where they need to go.</a:t>
            </a:r>
            <a:endParaRPr sz="2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4"/>
          <p:cNvSpPr txBox="1"/>
          <p:nvPr>
            <p:ph type="title"/>
          </p:nvPr>
        </p:nvSpPr>
        <p:spPr>
          <a:xfrm>
            <a:off x="838200" y="365133"/>
            <a:ext cx="101379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000"/>
              <a:t>Characteristics of Useful </a:t>
            </a:r>
            <a:r>
              <a:rPr lang="en-US" sz="4000"/>
              <a:t>Formative </a:t>
            </a:r>
            <a:r>
              <a:rPr lang="en-US" sz="4000"/>
              <a:t>Feedback</a:t>
            </a:r>
            <a:endParaRPr sz="4000"/>
          </a:p>
        </p:txBody>
      </p:sp>
      <p:sp>
        <p:nvSpPr>
          <p:cNvPr id="293" name="Google Shape;293;p34"/>
          <p:cNvSpPr txBox="1"/>
          <p:nvPr>
            <p:ph idx="12" type="sldNum"/>
          </p:nvPr>
        </p:nvSpPr>
        <p:spPr>
          <a:xfrm>
            <a:off x="11480800" y="8475133"/>
            <a:ext cx="3657600" cy="486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4" name="Google Shape;294;p34"/>
          <p:cNvSpPr txBox="1"/>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200">
                <a:solidFill>
                  <a:srgbClr val="888888"/>
                </a:solidFill>
                <a:latin typeface="Calibri"/>
                <a:ea typeface="Calibri"/>
                <a:cs typeface="Calibri"/>
                <a:sym typeface="Calibri"/>
              </a:rPr>
              <a:t>www.nciea.org</a:t>
            </a:r>
            <a:endParaRPr sz="1200">
              <a:solidFill>
                <a:srgbClr val="888888"/>
              </a:solidFill>
              <a:latin typeface="Calibri"/>
              <a:ea typeface="Calibri"/>
              <a:cs typeface="Calibri"/>
              <a:sym typeface="Calibri"/>
            </a:endParaRPr>
          </a:p>
        </p:txBody>
      </p:sp>
      <p:pic>
        <p:nvPicPr>
          <p:cNvPr id="295" name="Google Shape;295;p34"/>
          <p:cNvPicPr preferRelativeResize="0"/>
          <p:nvPr/>
        </p:nvPicPr>
        <p:blipFill>
          <a:blip r:embed="rId3">
            <a:alphaModFix/>
          </a:blip>
          <a:stretch>
            <a:fillRect/>
          </a:stretch>
        </p:blipFill>
        <p:spPr>
          <a:xfrm>
            <a:off x="1076033" y="6376733"/>
            <a:ext cx="644801" cy="365200"/>
          </a:xfrm>
          <a:prstGeom prst="rect">
            <a:avLst/>
          </a:prstGeom>
          <a:noFill/>
          <a:ln>
            <a:noFill/>
          </a:ln>
        </p:spPr>
      </p:pic>
      <p:sp>
        <p:nvSpPr>
          <p:cNvPr id="296" name="Google Shape;296;p34"/>
          <p:cNvSpPr txBox="1"/>
          <p:nvPr/>
        </p:nvSpPr>
        <p:spPr>
          <a:xfrm>
            <a:off x="816750" y="1370045"/>
            <a:ext cx="10558500" cy="1108200"/>
          </a:xfrm>
          <a:prstGeom prst="rect">
            <a:avLst/>
          </a:prstGeom>
          <a:solidFill>
            <a:schemeClr val="lt2"/>
          </a:solidFill>
          <a:ln>
            <a:noFill/>
          </a:ln>
          <a:effectLst>
            <a:outerShdw blurRad="57150" rotWithShape="0" algn="bl" dir="5400000" dist="1143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Think about some area of learning or performance you have tried to improve in your life (e.g., cooking, writing, teaching, playing the piano, etc.). </a:t>
            </a:r>
            <a:endParaRPr sz="2000">
              <a:latin typeface="Calibri"/>
              <a:ea typeface="Calibri"/>
              <a:cs typeface="Calibri"/>
              <a:sym typeface="Calibri"/>
            </a:endParaRPr>
          </a:p>
          <a:p>
            <a:pPr indent="0" lvl="0" marL="0" rtl="0" algn="l">
              <a:spcBef>
                <a:spcPts val="0"/>
              </a:spcBef>
              <a:spcAft>
                <a:spcPts val="0"/>
              </a:spcAft>
              <a:buNone/>
            </a:pPr>
            <a:r>
              <a:rPr b="1" i="1" lang="en-US" sz="2000">
                <a:latin typeface="Calibri"/>
                <a:ea typeface="Calibri"/>
                <a:cs typeface="Calibri"/>
                <a:sym typeface="Calibri"/>
              </a:rPr>
              <a:t>What type of feedback was most useful to you to support improvement and growth?</a:t>
            </a:r>
            <a:endParaRPr b="1" i="1" sz="2000">
              <a:latin typeface="Calibri"/>
              <a:ea typeface="Calibri"/>
              <a:cs typeface="Calibri"/>
              <a:sym typeface="Calibri"/>
            </a:endParaRPr>
          </a:p>
        </p:txBody>
      </p:sp>
      <p:grpSp>
        <p:nvGrpSpPr>
          <p:cNvPr id="297" name="Google Shape;297;p34"/>
          <p:cNvGrpSpPr/>
          <p:nvPr/>
        </p:nvGrpSpPr>
        <p:grpSpPr>
          <a:xfrm>
            <a:off x="939397" y="2788213"/>
            <a:ext cx="3461875" cy="3322058"/>
            <a:chOff x="1660800" y="1171213"/>
            <a:chExt cx="1942800" cy="1569600"/>
          </a:xfrm>
        </p:grpSpPr>
        <p:sp>
          <p:nvSpPr>
            <p:cNvPr id="298" name="Google Shape;298;p34"/>
            <p:cNvSpPr/>
            <p:nvPr/>
          </p:nvSpPr>
          <p:spPr>
            <a:xfrm>
              <a:off x="1660800" y="1171213"/>
              <a:ext cx="1942800" cy="1569600"/>
            </a:xfrm>
            <a:prstGeom prst="round1Rect">
              <a:avLst>
                <a:gd fmla="val 17446" name="adj"/>
              </a:avLst>
            </a:prstGeom>
            <a:solidFill>
              <a:srgbClr val="0E945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 name="Google Shape;299;p34"/>
            <p:cNvSpPr txBox="1"/>
            <p:nvPr/>
          </p:nvSpPr>
          <p:spPr>
            <a:xfrm>
              <a:off x="1879865" y="1413573"/>
              <a:ext cx="1451700" cy="459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US" sz="3000">
                  <a:solidFill>
                    <a:schemeClr val="lt1"/>
                  </a:solidFill>
                  <a:latin typeface="Calibri"/>
                  <a:ea typeface="Calibri"/>
                  <a:cs typeface="Calibri"/>
                  <a:sym typeface="Calibri"/>
                </a:rPr>
                <a:t>Related to the learning targets and success criteria</a:t>
              </a:r>
              <a:endParaRPr sz="3000">
                <a:solidFill>
                  <a:schemeClr val="lt1"/>
                </a:solidFill>
                <a:latin typeface="Roboto"/>
                <a:ea typeface="Roboto"/>
                <a:cs typeface="Roboto"/>
                <a:sym typeface="Roboto"/>
              </a:endParaRPr>
            </a:p>
          </p:txBody>
        </p:sp>
      </p:grpSp>
      <p:sp>
        <p:nvSpPr>
          <p:cNvPr id="300" name="Google Shape;300;p34"/>
          <p:cNvSpPr/>
          <p:nvPr/>
        </p:nvSpPr>
        <p:spPr>
          <a:xfrm>
            <a:off x="4395927" y="2788213"/>
            <a:ext cx="3461875" cy="3322058"/>
          </a:xfrm>
          <a:prstGeom prst="round2SameRect">
            <a:avLst>
              <a:gd fmla="val 18098" name="adj1"/>
              <a:gd fmla="val 0" name="adj2"/>
            </a:avLst>
          </a:prstGeom>
          <a:solidFill>
            <a:srgbClr val="0C814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 name="Google Shape;301;p34"/>
          <p:cNvSpPr/>
          <p:nvPr/>
        </p:nvSpPr>
        <p:spPr>
          <a:xfrm flipH="1">
            <a:off x="7851448" y="2824045"/>
            <a:ext cx="3461875" cy="3286115"/>
          </a:xfrm>
          <a:prstGeom prst="round1Rect">
            <a:avLst>
              <a:gd fmla="val 17446" name="adj"/>
            </a:avLst>
          </a:prstGeom>
          <a:solidFill>
            <a:srgbClr val="0B714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2" name="Google Shape;302;p34"/>
          <p:cNvGrpSpPr/>
          <p:nvPr/>
        </p:nvGrpSpPr>
        <p:grpSpPr>
          <a:xfrm>
            <a:off x="4170312" y="4389178"/>
            <a:ext cx="463956" cy="551074"/>
            <a:chOff x="3157188" y="909150"/>
            <a:chExt cx="470400" cy="470400"/>
          </a:xfrm>
        </p:grpSpPr>
        <p:sp>
          <p:nvSpPr>
            <p:cNvPr id="303" name="Google Shape;303;p34"/>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34"/>
            <p:cNvSpPr/>
            <p:nvPr/>
          </p:nvSpPr>
          <p:spPr>
            <a:xfrm>
              <a:off x="3243138" y="995100"/>
              <a:ext cx="298500" cy="298500"/>
            </a:xfrm>
            <a:prstGeom prst="mathPlus">
              <a:avLst>
                <a:gd fmla="val 9900" name="adj1"/>
              </a:avLst>
            </a:prstGeom>
            <a:solidFill>
              <a:srgbClr val="0E945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5" name="Google Shape;305;p34"/>
          <p:cNvGrpSpPr/>
          <p:nvPr/>
        </p:nvGrpSpPr>
        <p:grpSpPr>
          <a:xfrm>
            <a:off x="7625819" y="4389178"/>
            <a:ext cx="463956" cy="551074"/>
            <a:chOff x="3157188" y="909150"/>
            <a:chExt cx="470400" cy="470400"/>
          </a:xfrm>
        </p:grpSpPr>
        <p:sp>
          <p:nvSpPr>
            <p:cNvPr id="306" name="Google Shape;306;p34"/>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34"/>
            <p:cNvSpPr/>
            <p:nvPr/>
          </p:nvSpPr>
          <p:spPr>
            <a:xfrm>
              <a:off x="3243138" y="995100"/>
              <a:ext cx="298500" cy="298500"/>
            </a:xfrm>
            <a:prstGeom prst="mathPlus">
              <a:avLst>
                <a:gd fmla="val 9900" name="adj1"/>
              </a:avLst>
            </a:prstGeom>
            <a:solidFill>
              <a:srgbClr val="0B774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8" name="Google Shape;308;p34"/>
          <p:cNvSpPr txBox="1"/>
          <p:nvPr/>
        </p:nvSpPr>
        <p:spPr>
          <a:xfrm>
            <a:off x="4832924" y="3316793"/>
            <a:ext cx="2586900" cy="973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3000">
                <a:solidFill>
                  <a:schemeClr val="lt1"/>
                </a:solidFill>
                <a:latin typeface="Calibri"/>
                <a:ea typeface="Calibri"/>
                <a:cs typeface="Calibri"/>
                <a:sym typeface="Calibri"/>
              </a:rPr>
              <a:t>Actionable, descriptive, specific, and timely</a:t>
            </a:r>
            <a:endParaRPr sz="3000">
              <a:solidFill>
                <a:schemeClr val="lt1"/>
              </a:solidFill>
              <a:latin typeface="Roboto"/>
              <a:ea typeface="Roboto"/>
              <a:cs typeface="Roboto"/>
              <a:sym typeface="Roboto"/>
            </a:endParaRPr>
          </a:p>
        </p:txBody>
      </p:sp>
      <p:sp>
        <p:nvSpPr>
          <p:cNvPr id="309" name="Google Shape;309;p34"/>
          <p:cNvSpPr txBox="1"/>
          <p:nvPr/>
        </p:nvSpPr>
        <p:spPr>
          <a:xfrm>
            <a:off x="8389199" y="3316793"/>
            <a:ext cx="2586900" cy="973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3000">
                <a:solidFill>
                  <a:schemeClr val="lt1"/>
                </a:solidFill>
                <a:latin typeface="Calibri"/>
                <a:ea typeface="Calibri"/>
                <a:cs typeface="Calibri"/>
                <a:sym typeface="Calibri"/>
              </a:rPr>
              <a:t>Just right for the student (not to far out ahead, not too far behind)</a:t>
            </a:r>
            <a:endParaRPr sz="3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Feedback from the Teacher</a:t>
            </a:r>
            <a:endParaRPr/>
          </a:p>
        </p:txBody>
      </p:sp>
      <p:sp>
        <p:nvSpPr>
          <p:cNvPr id="316" name="Google Shape;316;p35"/>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317" name="Google Shape;317;p35"/>
          <p:cNvGraphicFramePr/>
          <p:nvPr/>
        </p:nvGraphicFramePr>
        <p:xfrm>
          <a:off x="838200" y="1508838"/>
          <a:ext cx="3000000" cy="3000000"/>
        </p:xfrm>
        <a:graphic>
          <a:graphicData uri="http://schemas.openxmlformats.org/drawingml/2006/table">
            <a:tbl>
              <a:tblPr>
                <a:noFill/>
                <a:tableStyleId>{182EEC90-CB0A-4E09-9180-5AC808D6456F}</a:tableStyleId>
              </a:tblPr>
              <a:tblGrid>
                <a:gridCol w="3223400"/>
                <a:gridCol w="7292200"/>
              </a:tblGrid>
              <a:tr h="611900">
                <a:tc>
                  <a:txBody>
                    <a:bodyPr/>
                    <a:lstStyle/>
                    <a:p>
                      <a:pPr indent="0" lvl="0" marL="0" rtl="0" algn="l">
                        <a:spcBef>
                          <a:spcPts val="0"/>
                        </a:spcBef>
                        <a:spcAft>
                          <a:spcPts val="0"/>
                        </a:spcAft>
                        <a:buNone/>
                      </a:pPr>
                      <a:r>
                        <a:rPr b="1" lang="en-US" sz="2000">
                          <a:latin typeface="Calibri"/>
                          <a:ea typeface="Calibri"/>
                          <a:cs typeface="Calibri"/>
                          <a:sym typeface="Calibri"/>
                        </a:rPr>
                        <a:t>Flexible Grouping Strategy</a:t>
                      </a:r>
                      <a:endParaRPr b="1" sz="2000">
                        <a:latin typeface="Calibri"/>
                        <a:ea typeface="Calibri"/>
                        <a:cs typeface="Calibri"/>
                        <a:sym typeface="Calibri"/>
                      </a:endParaRPr>
                    </a:p>
                  </a:txBody>
                  <a:tcPr marT="91425" marB="91425" marR="91425" marL="91425">
                    <a:solidFill>
                      <a:schemeClr val="lt2"/>
                    </a:solidFill>
                  </a:tcPr>
                </a:tc>
                <a:tc>
                  <a:txBody>
                    <a:bodyPr/>
                    <a:lstStyle/>
                    <a:p>
                      <a:pPr indent="0" lvl="0" marL="0" rtl="0" algn="l">
                        <a:spcBef>
                          <a:spcPts val="0"/>
                        </a:spcBef>
                        <a:spcAft>
                          <a:spcPts val="0"/>
                        </a:spcAft>
                        <a:buNone/>
                      </a:pPr>
                      <a:r>
                        <a:rPr b="1" lang="en-US" sz="2000">
                          <a:latin typeface="Calibri"/>
                          <a:ea typeface="Calibri"/>
                          <a:cs typeface="Calibri"/>
                          <a:sym typeface="Calibri"/>
                        </a:rPr>
                        <a:t>Feedback Mechanism Example</a:t>
                      </a:r>
                      <a:endParaRPr b="1" sz="2000">
                        <a:latin typeface="Calibri"/>
                        <a:ea typeface="Calibri"/>
                        <a:cs typeface="Calibri"/>
                        <a:sym typeface="Calibri"/>
                      </a:endParaRPr>
                    </a:p>
                  </a:txBody>
                  <a:tcPr marT="91425" marB="91425" marR="91425" marL="91425">
                    <a:solidFill>
                      <a:schemeClr val="lt2"/>
                    </a:solidFill>
                  </a:tcPr>
                </a:tc>
              </a:tr>
              <a:tr h="611900">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Independent or individual</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T</a:t>
                      </a:r>
                      <a:r>
                        <a:rPr lang="en-US" sz="2000">
                          <a:solidFill>
                            <a:schemeClr val="dk1"/>
                          </a:solidFill>
                          <a:latin typeface="Calibri"/>
                          <a:ea typeface="Calibri"/>
                          <a:cs typeface="Calibri"/>
                          <a:sym typeface="Calibri"/>
                        </a:rPr>
                        <a:t>eacher to student feedback in </a:t>
                      </a:r>
                      <a:r>
                        <a:rPr lang="en-US" sz="2000" u="sng">
                          <a:solidFill>
                            <a:schemeClr val="hlink"/>
                          </a:solidFill>
                          <a:latin typeface="Calibri"/>
                          <a:ea typeface="Calibri"/>
                          <a:cs typeface="Calibri"/>
                          <a:sym typeface="Calibri"/>
                          <a:hlinkClick r:id="rId3"/>
                        </a:rPr>
                        <a:t>1:1 conference</a:t>
                      </a:r>
                      <a:endParaRPr sz="2000">
                        <a:latin typeface="Calibri"/>
                        <a:ea typeface="Calibri"/>
                        <a:cs typeface="Calibri"/>
                        <a:sym typeface="Calibri"/>
                      </a:endParaRPr>
                    </a:p>
                  </a:txBody>
                  <a:tcPr marT="91425" marB="91425" marR="91425" marL="91425"/>
                </a:tc>
              </a:tr>
              <a:tr h="2211125">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Pairs or </a:t>
                      </a:r>
                      <a:r>
                        <a:rPr lang="en-US" sz="2000">
                          <a:solidFill>
                            <a:schemeClr val="dk1"/>
                          </a:solidFill>
                          <a:latin typeface="Calibri"/>
                          <a:ea typeface="Calibri"/>
                          <a:cs typeface="Calibri"/>
                          <a:sym typeface="Calibri"/>
                        </a:rPr>
                        <a:t>Small groups (more similar or less similar learning strengths/needs)</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T</a:t>
                      </a:r>
                      <a:r>
                        <a:rPr lang="en-US" sz="2000">
                          <a:solidFill>
                            <a:schemeClr val="dk1"/>
                          </a:solidFill>
                          <a:latin typeface="Calibri"/>
                          <a:ea typeface="Calibri"/>
                          <a:cs typeface="Calibri"/>
                          <a:sym typeface="Calibri"/>
                        </a:rPr>
                        <a:t>eacher to student feedback in </a:t>
                      </a:r>
                      <a:r>
                        <a:rPr lang="en-US" sz="2000" u="sng">
                          <a:solidFill>
                            <a:schemeClr val="hlink"/>
                          </a:solidFill>
                          <a:latin typeface="Calibri"/>
                          <a:ea typeface="Calibri"/>
                          <a:cs typeface="Calibri"/>
                          <a:sym typeface="Calibri"/>
                          <a:hlinkClick r:id="rId4"/>
                        </a:rPr>
                        <a:t>small group setting</a:t>
                      </a:r>
                      <a:r>
                        <a:rPr lang="en-US" sz="2000">
                          <a:solidFill>
                            <a:schemeClr val="dk1"/>
                          </a:solidFill>
                          <a:latin typeface="Calibri"/>
                          <a:ea typeface="Calibri"/>
                          <a:cs typeface="Calibri"/>
                          <a:sym typeface="Calibri"/>
                        </a:rPr>
                        <a:t> (math) or </a:t>
                      </a:r>
                      <a:r>
                        <a:rPr lang="en-US" sz="2000" u="sng">
                          <a:solidFill>
                            <a:schemeClr val="hlink"/>
                          </a:solidFill>
                          <a:latin typeface="Calibri"/>
                          <a:ea typeface="Calibri"/>
                          <a:cs typeface="Calibri"/>
                          <a:sym typeface="Calibri"/>
                          <a:hlinkClick r:id="rId5"/>
                        </a:rPr>
                        <a:t>small group setting</a:t>
                      </a:r>
                      <a:r>
                        <a:rPr lang="en-US" sz="2000">
                          <a:solidFill>
                            <a:schemeClr val="dk1"/>
                          </a:solidFill>
                          <a:latin typeface="Calibri"/>
                          <a:ea typeface="Calibri"/>
                          <a:cs typeface="Calibri"/>
                          <a:sym typeface="Calibri"/>
                        </a:rPr>
                        <a:t> (ELA)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Teacher-led </a:t>
                      </a:r>
                      <a:r>
                        <a:rPr lang="en-US" sz="2000" u="sng">
                          <a:solidFill>
                            <a:schemeClr val="hlink"/>
                          </a:solidFill>
                          <a:latin typeface="Calibri"/>
                          <a:ea typeface="Calibri"/>
                          <a:cs typeface="Calibri"/>
                          <a:sym typeface="Calibri"/>
                          <a:hlinkClick r:id="rId6"/>
                        </a:rPr>
                        <a:t>small group instruction</a:t>
                      </a:r>
                      <a:r>
                        <a:rPr lang="en-US" sz="2000">
                          <a:solidFill>
                            <a:schemeClr val="dk1"/>
                          </a:solidFill>
                          <a:latin typeface="Calibri"/>
                          <a:ea typeface="Calibri"/>
                          <a:cs typeface="Calibri"/>
                          <a:sym typeface="Calibri"/>
                        </a:rPr>
                        <a:t> (notice how the teacher is coaching students and focusing on the different needs of the group; some are ready and moving ahead; others need more instruction)</a:t>
                      </a:r>
                      <a:endParaRPr sz="2000">
                        <a:solidFill>
                          <a:schemeClr val="dk1"/>
                        </a:solidFill>
                        <a:latin typeface="Calibri"/>
                        <a:ea typeface="Calibri"/>
                        <a:cs typeface="Calibri"/>
                        <a:sym typeface="Calibri"/>
                      </a:endParaRPr>
                    </a:p>
                  </a:txBody>
                  <a:tcPr marT="91425" marB="91425" marR="91425" marL="91425"/>
                </a:tc>
              </a:tr>
              <a:tr h="611900">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Whole group</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T</a:t>
                      </a:r>
                      <a:r>
                        <a:rPr lang="en-US" sz="2000">
                          <a:solidFill>
                            <a:schemeClr val="dk1"/>
                          </a:solidFill>
                          <a:latin typeface="Calibri"/>
                          <a:ea typeface="Calibri"/>
                          <a:cs typeface="Calibri"/>
                          <a:sym typeface="Calibri"/>
                        </a:rPr>
                        <a:t>eacher feedback during </a:t>
                      </a:r>
                      <a:r>
                        <a:rPr lang="en-US" sz="2000" u="sng">
                          <a:solidFill>
                            <a:schemeClr val="hlink"/>
                          </a:solidFill>
                          <a:latin typeface="Calibri"/>
                          <a:ea typeface="Calibri"/>
                          <a:cs typeface="Calibri"/>
                          <a:sym typeface="Calibri"/>
                          <a:hlinkClick r:id="rId7"/>
                        </a:rPr>
                        <a:t>whole group instruction/discussions</a:t>
                      </a:r>
                      <a:endParaRPr sz="20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6"/>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Feedback from Peers</a:t>
            </a:r>
            <a:endParaRPr/>
          </a:p>
        </p:txBody>
      </p:sp>
      <p:sp>
        <p:nvSpPr>
          <p:cNvPr id="324" name="Google Shape;324;p36"/>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325" name="Google Shape;325;p36"/>
          <p:cNvGraphicFramePr/>
          <p:nvPr/>
        </p:nvGraphicFramePr>
        <p:xfrm>
          <a:off x="838200" y="1508838"/>
          <a:ext cx="3000000" cy="3000000"/>
        </p:xfrm>
        <a:graphic>
          <a:graphicData uri="http://schemas.openxmlformats.org/drawingml/2006/table">
            <a:tbl>
              <a:tblPr>
                <a:noFill/>
                <a:tableStyleId>{182EEC90-CB0A-4E09-9180-5AC808D6456F}</a:tableStyleId>
              </a:tblPr>
              <a:tblGrid>
                <a:gridCol w="3223400"/>
                <a:gridCol w="7292200"/>
              </a:tblGrid>
              <a:tr h="611900">
                <a:tc>
                  <a:txBody>
                    <a:bodyPr/>
                    <a:lstStyle/>
                    <a:p>
                      <a:pPr indent="0" lvl="0" marL="0" rtl="0" algn="l">
                        <a:spcBef>
                          <a:spcPts val="0"/>
                        </a:spcBef>
                        <a:spcAft>
                          <a:spcPts val="0"/>
                        </a:spcAft>
                        <a:buNone/>
                      </a:pPr>
                      <a:r>
                        <a:rPr b="1" lang="en-US" sz="2000">
                          <a:latin typeface="Calibri"/>
                          <a:ea typeface="Calibri"/>
                          <a:cs typeface="Calibri"/>
                          <a:sym typeface="Calibri"/>
                        </a:rPr>
                        <a:t>Flexible Grouping Strategy</a:t>
                      </a:r>
                      <a:endParaRPr b="1" sz="2000">
                        <a:latin typeface="Calibri"/>
                        <a:ea typeface="Calibri"/>
                        <a:cs typeface="Calibri"/>
                        <a:sym typeface="Calibri"/>
                      </a:endParaRPr>
                    </a:p>
                  </a:txBody>
                  <a:tcPr marT="91425" marB="91425" marR="91425" marL="91425">
                    <a:solidFill>
                      <a:schemeClr val="lt2"/>
                    </a:solidFill>
                  </a:tcPr>
                </a:tc>
                <a:tc>
                  <a:txBody>
                    <a:bodyPr/>
                    <a:lstStyle/>
                    <a:p>
                      <a:pPr indent="0" lvl="0" marL="0" rtl="0" algn="l">
                        <a:spcBef>
                          <a:spcPts val="0"/>
                        </a:spcBef>
                        <a:spcAft>
                          <a:spcPts val="0"/>
                        </a:spcAft>
                        <a:buNone/>
                      </a:pPr>
                      <a:r>
                        <a:rPr b="1" lang="en-US" sz="2000">
                          <a:latin typeface="Calibri"/>
                          <a:ea typeface="Calibri"/>
                          <a:cs typeface="Calibri"/>
                          <a:sym typeface="Calibri"/>
                        </a:rPr>
                        <a:t>Feedback Mechanism Example</a:t>
                      </a:r>
                      <a:endParaRPr b="1" sz="2000">
                        <a:latin typeface="Calibri"/>
                        <a:ea typeface="Calibri"/>
                        <a:cs typeface="Calibri"/>
                        <a:sym typeface="Calibri"/>
                      </a:endParaRPr>
                    </a:p>
                  </a:txBody>
                  <a:tcPr marT="91425" marB="91425" marR="91425" marL="91425">
                    <a:solidFill>
                      <a:schemeClr val="lt2"/>
                    </a:solidFill>
                  </a:tcPr>
                </a:tc>
              </a:tr>
              <a:tr h="611900">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Pairs</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u="sng">
                          <a:solidFill>
                            <a:schemeClr val="hlink"/>
                          </a:solidFill>
                          <a:latin typeface="Calibri"/>
                          <a:ea typeface="Calibri"/>
                          <a:cs typeface="Calibri"/>
                          <a:sym typeface="Calibri"/>
                          <a:hlinkClick r:id="rId3"/>
                        </a:rPr>
                        <a:t>Pairs</a:t>
                      </a:r>
                      <a:r>
                        <a:rPr lang="en-US" sz="2000">
                          <a:solidFill>
                            <a:schemeClr val="dk1"/>
                          </a:solidFill>
                          <a:latin typeface="Calibri"/>
                          <a:ea typeface="Calibri"/>
                          <a:cs typeface="Calibri"/>
                          <a:sym typeface="Calibri"/>
                        </a:rPr>
                        <a:t> (notice how the two students are working together to solve a problem)</a:t>
                      </a:r>
                      <a:endParaRPr sz="2000"/>
                    </a:p>
                  </a:txBody>
                  <a:tcPr marT="91425" marB="91425" marR="91425" marL="91425"/>
                </a:tc>
              </a:tr>
              <a:tr h="953650">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Small groups (more similar learning strengths/needs)</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S</a:t>
                      </a:r>
                      <a:r>
                        <a:rPr lang="en-US" sz="2000">
                          <a:solidFill>
                            <a:schemeClr val="dk1"/>
                          </a:solidFill>
                          <a:latin typeface="Calibri"/>
                          <a:ea typeface="Calibri"/>
                          <a:cs typeface="Calibri"/>
                          <a:sym typeface="Calibri"/>
                        </a:rPr>
                        <a:t>tudent-led </a:t>
                      </a:r>
                      <a:r>
                        <a:rPr lang="en-US" sz="2000" u="sng">
                          <a:solidFill>
                            <a:schemeClr val="hlink"/>
                          </a:solidFill>
                          <a:latin typeface="Calibri"/>
                          <a:ea typeface="Calibri"/>
                          <a:cs typeface="Calibri"/>
                          <a:sym typeface="Calibri"/>
                          <a:hlinkClick r:id="rId4"/>
                        </a:rPr>
                        <a:t>small group discussions </a:t>
                      </a:r>
                      <a:r>
                        <a:rPr lang="en-US" sz="2000">
                          <a:solidFill>
                            <a:schemeClr val="dk1"/>
                          </a:solidFill>
                          <a:latin typeface="Calibri"/>
                          <a:ea typeface="Calibri"/>
                          <a:cs typeface="Calibri"/>
                          <a:sym typeface="Calibri"/>
                        </a:rPr>
                        <a:t>(notice where students are sharing different perspectives and coming to consensus)</a:t>
                      </a:r>
                      <a:endParaRPr sz="2000"/>
                    </a:p>
                  </a:txBody>
                  <a:tcPr marT="91425" marB="91425" marR="91425" marL="91425"/>
                </a:tc>
              </a:tr>
              <a:tr h="611900">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Small groups (less similar learning strengths/needs)</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S</a:t>
                      </a:r>
                      <a:r>
                        <a:rPr lang="en-US" sz="2000">
                          <a:solidFill>
                            <a:schemeClr val="dk1"/>
                          </a:solidFill>
                          <a:latin typeface="Calibri"/>
                          <a:ea typeface="Calibri"/>
                          <a:cs typeface="Calibri"/>
                          <a:sym typeface="Calibri"/>
                        </a:rPr>
                        <a:t>tudent-led </a:t>
                      </a:r>
                      <a:r>
                        <a:rPr lang="en-US" sz="2000" u="sng">
                          <a:solidFill>
                            <a:schemeClr val="hlink"/>
                          </a:solidFill>
                          <a:latin typeface="Calibri"/>
                          <a:ea typeface="Calibri"/>
                          <a:cs typeface="Calibri"/>
                          <a:sym typeface="Calibri"/>
                          <a:hlinkClick r:id="rId5"/>
                        </a:rPr>
                        <a:t>small group discussions</a:t>
                      </a:r>
                      <a:r>
                        <a:rPr lang="en-US" sz="2000">
                          <a:solidFill>
                            <a:schemeClr val="dk1"/>
                          </a:solidFill>
                          <a:latin typeface="Calibri"/>
                          <a:ea typeface="Calibri"/>
                          <a:cs typeface="Calibri"/>
                          <a:sym typeface="Calibri"/>
                        </a:rPr>
                        <a:t> (notice how the students are re-teaching and helping their peers) </a:t>
                      </a:r>
                      <a:endParaRPr sz="20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7"/>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Feedback from Self</a:t>
            </a:r>
            <a:endParaRPr/>
          </a:p>
        </p:txBody>
      </p:sp>
      <p:sp>
        <p:nvSpPr>
          <p:cNvPr id="332" name="Google Shape;332;p37"/>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333" name="Google Shape;333;p37"/>
          <p:cNvGraphicFramePr/>
          <p:nvPr/>
        </p:nvGraphicFramePr>
        <p:xfrm>
          <a:off x="838200" y="1508838"/>
          <a:ext cx="3000000" cy="3000000"/>
        </p:xfrm>
        <a:graphic>
          <a:graphicData uri="http://schemas.openxmlformats.org/drawingml/2006/table">
            <a:tbl>
              <a:tblPr>
                <a:noFill/>
                <a:tableStyleId>{182EEC90-CB0A-4E09-9180-5AC808D6456F}</a:tableStyleId>
              </a:tblPr>
              <a:tblGrid>
                <a:gridCol w="3223400"/>
                <a:gridCol w="7292200"/>
              </a:tblGrid>
              <a:tr h="611900">
                <a:tc>
                  <a:txBody>
                    <a:bodyPr/>
                    <a:lstStyle/>
                    <a:p>
                      <a:pPr indent="0" lvl="0" marL="0" rtl="0" algn="l">
                        <a:spcBef>
                          <a:spcPts val="0"/>
                        </a:spcBef>
                        <a:spcAft>
                          <a:spcPts val="0"/>
                        </a:spcAft>
                        <a:buNone/>
                      </a:pPr>
                      <a:r>
                        <a:rPr b="1" lang="en-US" sz="2000">
                          <a:latin typeface="Calibri"/>
                          <a:ea typeface="Calibri"/>
                          <a:cs typeface="Calibri"/>
                          <a:sym typeface="Calibri"/>
                        </a:rPr>
                        <a:t>Flexible Grouping Strategy</a:t>
                      </a:r>
                      <a:endParaRPr b="1" sz="2000">
                        <a:latin typeface="Calibri"/>
                        <a:ea typeface="Calibri"/>
                        <a:cs typeface="Calibri"/>
                        <a:sym typeface="Calibri"/>
                      </a:endParaRPr>
                    </a:p>
                  </a:txBody>
                  <a:tcPr marT="91425" marB="91425" marR="91425" marL="91425">
                    <a:solidFill>
                      <a:schemeClr val="lt2"/>
                    </a:solidFill>
                  </a:tcPr>
                </a:tc>
                <a:tc>
                  <a:txBody>
                    <a:bodyPr/>
                    <a:lstStyle/>
                    <a:p>
                      <a:pPr indent="0" lvl="0" marL="0" rtl="0" algn="l">
                        <a:spcBef>
                          <a:spcPts val="0"/>
                        </a:spcBef>
                        <a:spcAft>
                          <a:spcPts val="0"/>
                        </a:spcAft>
                        <a:buNone/>
                      </a:pPr>
                      <a:r>
                        <a:rPr b="1" lang="en-US" sz="2000">
                          <a:latin typeface="Calibri"/>
                          <a:ea typeface="Calibri"/>
                          <a:cs typeface="Calibri"/>
                          <a:sym typeface="Calibri"/>
                        </a:rPr>
                        <a:t>Feedback Mechanism Example</a:t>
                      </a:r>
                      <a:endParaRPr b="1" sz="2000">
                        <a:latin typeface="Calibri"/>
                        <a:ea typeface="Calibri"/>
                        <a:cs typeface="Calibri"/>
                        <a:sym typeface="Calibri"/>
                      </a:endParaRPr>
                    </a:p>
                  </a:txBody>
                  <a:tcPr marT="91425" marB="91425" marR="91425" marL="91425">
                    <a:solidFill>
                      <a:schemeClr val="lt2"/>
                    </a:solidFill>
                  </a:tcPr>
                </a:tc>
              </a:tr>
              <a:tr h="611900">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Independent or individual</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S</a:t>
                      </a:r>
                      <a:r>
                        <a:rPr lang="en-US" sz="2000">
                          <a:solidFill>
                            <a:schemeClr val="dk1"/>
                          </a:solidFill>
                          <a:latin typeface="Calibri"/>
                          <a:ea typeface="Calibri"/>
                          <a:cs typeface="Calibri"/>
                          <a:sym typeface="Calibri"/>
                        </a:rPr>
                        <a:t>tudent </a:t>
                      </a:r>
                      <a:r>
                        <a:rPr lang="en-US" sz="2000" u="sng">
                          <a:solidFill>
                            <a:schemeClr val="hlink"/>
                          </a:solidFill>
                          <a:latin typeface="Calibri"/>
                          <a:ea typeface="Calibri"/>
                          <a:cs typeface="Calibri"/>
                          <a:sym typeface="Calibri"/>
                          <a:hlinkClick r:id="rId3"/>
                        </a:rPr>
                        <a:t>self reflection</a:t>
                      </a:r>
                      <a:r>
                        <a:rPr lang="en-US" sz="2000">
                          <a:solidFill>
                            <a:schemeClr val="dk1"/>
                          </a:solidFill>
                          <a:latin typeface="Calibri"/>
                          <a:ea typeface="Calibri"/>
                          <a:cs typeface="Calibri"/>
                          <a:sym typeface="Calibri"/>
                        </a:rPr>
                        <a:t> in relation to learning target (the exit ticket was a self-reflection)</a:t>
                      </a:r>
                      <a:endParaRPr sz="2000"/>
                    </a:p>
                  </a:txBody>
                  <a:tcPr marT="91425" marB="91425" marR="91425" marL="91425"/>
                </a:tc>
              </a:tr>
            </a:tbl>
          </a:graphicData>
        </a:graphic>
      </p:graphicFrame>
      <p:pic>
        <p:nvPicPr>
          <p:cNvPr id="334" name="Google Shape;334;p37"/>
          <p:cNvPicPr preferRelativeResize="0"/>
          <p:nvPr/>
        </p:nvPicPr>
        <p:blipFill rotWithShape="1">
          <a:blip r:embed="rId4">
            <a:alphaModFix/>
          </a:blip>
          <a:srcRect b="0" l="6960" r="5923" t="0"/>
          <a:stretch/>
        </p:blipFill>
        <p:spPr>
          <a:xfrm>
            <a:off x="282650" y="3185963"/>
            <a:ext cx="5813349" cy="2619025"/>
          </a:xfrm>
          <a:prstGeom prst="rect">
            <a:avLst/>
          </a:prstGeom>
          <a:noFill/>
          <a:ln>
            <a:noFill/>
          </a:ln>
        </p:spPr>
      </p:pic>
      <p:pic>
        <p:nvPicPr>
          <p:cNvPr id="335" name="Google Shape;335;p37"/>
          <p:cNvPicPr preferRelativeResize="0"/>
          <p:nvPr/>
        </p:nvPicPr>
        <p:blipFill>
          <a:blip r:embed="rId5">
            <a:alphaModFix/>
          </a:blip>
          <a:stretch>
            <a:fillRect/>
          </a:stretch>
        </p:blipFill>
        <p:spPr>
          <a:xfrm>
            <a:off x="6096000" y="3023592"/>
            <a:ext cx="5398001" cy="304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838200" y="365125"/>
            <a:ext cx="105687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Final Thoughts</a:t>
            </a:r>
            <a:endParaRPr/>
          </a:p>
        </p:txBody>
      </p:sp>
      <p:sp>
        <p:nvSpPr>
          <p:cNvPr id="342" name="Google Shape;342;p38"/>
          <p:cNvSpPr txBox="1"/>
          <p:nvPr>
            <p:ph idx="1" type="body"/>
          </p:nvPr>
        </p:nvSpPr>
        <p:spPr>
          <a:xfrm>
            <a:off x="838200" y="1394302"/>
            <a:ext cx="10515600" cy="48429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sz="2700">
                <a:solidFill>
                  <a:schemeClr val="dk1"/>
                </a:solidFill>
              </a:rPr>
              <a:t>The goal is to help</a:t>
            </a:r>
            <a:r>
              <a:rPr lang="en-US" sz="2700">
                <a:solidFill>
                  <a:schemeClr val="dk1"/>
                </a:solidFill>
              </a:rPr>
              <a:t> all students</a:t>
            </a:r>
            <a:r>
              <a:rPr lang="en-US" sz="2700">
                <a:solidFill>
                  <a:schemeClr val="dk1"/>
                </a:solidFill>
              </a:rPr>
              <a:t> demonstrate grade level proficiency expectations by the end of the year.</a:t>
            </a:r>
            <a:endParaRPr sz="2700">
              <a:solidFill>
                <a:schemeClr val="dk1"/>
              </a:solidFill>
            </a:endParaRPr>
          </a:p>
          <a:p>
            <a:pPr indent="-317500" lvl="0" marL="457200" rtl="0" algn="l">
              <a:spcBef>
                <a:spcPts val="1100"/>
              </a:spcBef>
              <a:spcAft>
                <a:spcPts val="0"/>
              </a:spcAft>
              <a:buClr>
                <a:schemeClr val="dk1"/>
              </a:buClr>
              <a:buSzPts val="1400"/>
              <a:buChar char="•"/>
            </a:pPr>
            <a:r>
              <a:rPr lang="en-US" sz="2700">
                <a:solidFill>
                  <a:schemeClr val="dk1"/>
                </a:solidFill>
              </a:rPr>
              <a:t>Some students will need more intensive interventions and supports within and outside of the classroom. </a:t>
            </a:r>
            <a:endParaRPr sz="2700">
              <a:solidFill>
                <a:schemeClr val="dk1"/>
              </a:solidFill>
            </a:endParaRPr>
          </a:p>
          <a:p>
            <a:pPr indent="-317500" lvl="0" marL="457200" rtl="0" algn="l">
              <a:spcBef>
                <a:spcPts val="0"/>
              </a:spcBef>
              <a:spcAft>
                <a:spcPts val="0"/>
              </a:spcAft>
              <a:buClr>
                <a:schemeClr val="dk1"/>
              </a:buClr>
              <a:buSzPts val="1400"/>
              <a:buChar char="•"/>
            </a:pPr>
            <a:r>
              <a:rPr lang="en-US" sz="2700">
                <a:solidFill>
                  <a:schemeClr val="dk1"/>
                </a:solidFill>
              </a:rPr>
              <a:t>Some </a:t>
            </a:r>
            <a:r>
              <a:rPr lang="en-US" sz="2700">
                <a:solidFill>
                  <a:schemeClr val="dk1"/>
                </a:solidFill>
              </a:rPr>
              <a:t>students</a:t>
            </a:r>
            <a:r>
              <a:rPr lang="en-US" sz="2700">
                <a:solidFill>
                  <a:schemeClr val="dk1"/>
                </a:solidFill>
              </a:rPr>
              <a:t> will need enrichment.</a:t>
            </a:r>
            <a:endParaRPr sz="2700">
              <a:solidFill>
                <a:schemeClr val="dk1"/>
              </a:solidFill>
            </a:endParaRPr>
          </a:p>
          <a:p>
            <a:pPr indent="0" lvl="0" marL="0" rtl="0" algn="l">
              <a:spcBef>
                <a:spcPts val="1100"/>
              </a:spcBef>
              <a:spcAft>
                <a:spcPts val="0"/>
              </a:spcAft>
              <a:buNone/>
            </a:pPr>
            <a:r>
              <a:t/>
            </a:r>
            <a:endParaRPr sz="2700">
              <a:solidFill>
                <a:schemeClr val="dk1"/>
              </a:solidFill>
            </a:endParaRPr>
          </a:p>
          <a:p>
            <a:pPr indent="0" lvl="0" marL="0" rtl="0" algn="l">
              <a:spcBef>
                <a:spcPts val="1100"/>
              </a:spcBef>
              <a:spcAft>
                <a:spcPts val="0"/>
              </a:spcAft>
              <a:buNone/>
            </a:pPr>
            <a:r>
              <a:rPr lang="en-US" sz="2700">
                <a:solidFill>
                  <a:schemeClr val="dk1"/>
                </a:solidFill>
              </a:rPr>
              <a:t>You’ll need to use professional judgment and conversations with other teachers to decide what knowledge, skills, and understandings are most critical in your content area and grade level. </a:t>
            </a:r>
            <a:r>
              <a:rPr b="1" lang="en-US" sz="2700">
                <a:solidFill>
                  <a:schemeClr val="dk1"/>
                </a:solidFill>
              </a:rPr>
              <a:t>These content standards should be where you focus on closing gaps.  </a:t>
            </a:r>
            <a:endParaRPr b="1" sz="2700">
              <a:solidFill>
                <a:schemeClr val="dk1"/>
              </a:solidFill>
            </a:endParaRPr>
          </a:p>
        </p:txBody>
      </p:sp>
      <p:sp>
        <p:nvSpPr>
          <p:cNvPr id="343" name="Google Shape;343;p3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Review</a:t>
            </a:r>
            <a:endParaRPr/>
          </a:p>
        </p:txBody>
      </p:sp>
      <p:sp>
        <p:nvSpPr>
          <p:cNvPr id="350" name="Google Shape;350;p39"/>
          <p:cNvSpPr txBox="1"/>
          <p:nvPr>
            <p:ph idx="1" type="body"/>
          </p:nvPr>
        </p:nvSpPr>
        <p:spPr>
          <a:xfrm>
            <a:off x="838200" y="1394300"/>
            <a:ext cx="6621600" cy="484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600"/>
              <a:t>Module 1</a:t>
            </a:r>
            <a:endParaRPr b="1" sz="2600"/>
          </a:p>
          <a:p>
            <a:pPr indent="-355600" lvl="0" marL="457200" rtl="0" algn="l">
              <a:spcBef>
                <a:spcPts val="0"/>
              </a:spcBef>
              <a:spcAft>
                <a:spcPts val="0"/>
              </a:spcAft>
              <a:buSzPts val="2000"/>
              <a:buChar char="➢"/>
            </a:pPr>
            <a:r>
              <a:rPr b="1" lang="en-US" sz="2000"/>
              <a:t>Overview:</a:t>
            </a:r>
            <a:r>
              <a:rPr lang="en-US" sz="2000"/>
              <a:t> Formative assessment processes and learning acceleration (Introduction)</a:t>
            </a:r>
            <a:endParaRPr sz="2000"/>
          </a:p>
          <a:p>
            <a:pPr indent="0" lvl="0" marL="0" rtl="0" algn="l">
              <a:spcBef>
                <a:spcPts val="1000"/>
              </a:spcBef>
              <a:spcAft>
                <a:spcPts val="0"/>
              </a:spcAft>
              <a:buNone/>
            </a:pPr>
            <a:r>
              <a:rPr b="1" lang="en-US" sz="2600"/>
              <a:t>Module 2</a:t>
            </a:r>
            <a:endParaRPr b="1" sz="2600"/>
          </a:p>
          <a:p>
            <a:pPr indent="-355600" lvl="0" marL="457200" rtl="0" algn="l">
              <a:spcBef>
                <a:spcPts val="0"/>
              </a:spcBef>
              <a:spcAft>
                <a:spcPts val="0"/>
              </a:spcAft>
              <a:buSzPts val="2000"/>
              <a:buChar char="➢"/>
            </a:pPr>
            <a:r>
              <a:rPr b="1" lang="en-US" sz="2000"/>
              <a:t>Where the learner is now, Part 1: </a:t>
            </a:r>
            <a:r>
              <a:rPr lang="en-US" sz="2000"/>
              <a:t>Using quick pre-assessments to elicit evidence of student strengths and learning needs</a:t>
            </a:r>
            <a:endParaRPr sz="2000"/>
          </a:p>
          <a:p>
            <a:pPr indent="0" lvl="0" marL="0" rtl="0" algn="l">
              <a:spcBef>
                <a:spcPts val="1000"/>
              </a:spcBef>
              <a:spcAft>
                <a:spcPts val="0"/>
              </a:spcAft>
              <a:buNone/>
            </a:pPr>
            <a:r>
              <a:rPr b="1" lang="en-US" sz="2600"/>
              <a:t>Module 3</a:t>
            </a:r>
            <a:endParaRPr b="1" sz="2600"/>
          </a:p>
          <a:p>
            <a:pPr indent="-355600" lvl="0" marL="457200" rtl="0" algn="l">
              <a:spcBef>
                <a:spcPts val="0"/>
              </a:spcBef>
              <a:spcAft>
                <a:spcPts val="0"/>
              </a:spcAft>
              <a:buSzPts val="2000"/>
              <a:buChar char="➢"/>
            </a:pPr>
            <a:r>
              <a:rPr b="1" lang="en-US" sz="2000"/>
              <a:t>Where the learner is now, Part 2: </a:t>
            </a:r>
            <a:r>
              <a:rPr lang="en-US" sz="2000"/>
              <a:t>Using formative assessments during or after instruction to elicit evidence of student strengths and learning needs</a:t>
            </a:r>
            <a:endParaRPr sz="2000"/>
          </a:p>
          <a:p>
            <a:pPr indent="0" lvl="0" marL="0" rtl="0" algn="l">
              <a:spcBef>
                <a:spcPts val="1000"/>
              </a:spcBef>
              <a:spcAft>
                <a:spcPts val="0"/>
              </a:spcAft>
              <a:buNone/>
            </a:pPr>
            <a:r>
              <a:rPr b="1" lang="en-US" sz="2600"/>
              <a:t>Module 4</a:t>
            </a:r>
            <a:endParaRPr b="1" sz="2600"/>
          </a:p>
          <a:p>
            <a:pPr indent="-355600" lvl="0" marL="457200" rtl="0" algn="l">
              <a:spcBef>
                <a:spcPts val="0"/>
              </a:spcBef>
              <a:spcAft>
                <a:spcPts val="0"/>
              </a:spcAft>
              <a:buSzPts val="2000"/>
              <a:buChar char="➢"/>
            </a:pPr>
            <a:r>
              <a:rPr b="1" lang="en-US" sz="2000"/>
              <a:t>Closing the gap, Part 1: </a:t>
            </a:r>
            <a:r>
              <a:rPr lang="en-US" sz="2000"/>
              <a:t>Using evidence of learning to </a:t>
            </a:r>
            <a:r>
              <a:rPr lang="en-US" sz="2000">
                <a:highlight>
                  <a:schemeClr val="lt1"/>
                </a:highlight>
              </a:rPr>
              <a:t>adjust instruction and better meet students’ needs</a:t>
            </a:r>
            <a:endParaRPr sz="2000"/>
          </a:p>
        </p:txBody>
      </p:sp>
      <p:sp>
        <p:nvSpPr>
          <p:cNvPr id="351" name="Google Shape;351;p39"/>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52" name="Google Shape;352;p39"/>
          <p:cNvPicPr preferRelativeResize="0"/>
          <p:nvPr/>
        </p:nvPicPr>
        <p:blipFill>
          <a:blip r:embed="rId3">
            <a:alphaModFix/>
          </a:blip>
          <a:stretch>
            <a:fillRect/>
          </a:stretch>
        </p:blipFill>
        <p:spPr>
          <a:xfrm>
            <a:off x="7295000" y="1864974"/>
            <a:ext cx="4625100" cy="420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type="title"/>
          </p:nvPr>
        </p:nvSpPr>
        <p:spPr>
          <a:xfrm>
            <a:off x="838200" y="365125"/>
            <a:ext cx="10515600" cy="88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Reflection Questions</a:t>
            </a:r>
            <a:endParaRPr/>
          </a:p>
        </p:txBody>
      </p:sp>
      <p:sp>
        <p:nvSpPr>
          <p:cNvPr id="358" name="Google Shape;358;p40"/>
          <p:cNvSpPr txBox="1"/>
          <p:nvPr>
            <p:ph idx="1" type="body"/>
          </p:nvPr>
        </p:nvSpPr>
        <p:spPr>
          <a:xfrm>
            <a:off x="581242" y="1539096"/>
            <a:ext cx="11029500" cy="3678300"/>
          </a:xfrm>
          <a:prstGeom prst="rect">
            <a:avLst/>
          </a:prstGeom>
          <a:noFill/>
          <a:ln>
            <a:noFill/>
          </a:ln>
        </p:spPr>
        <p:txBody>
          <a:bodyPr anchorCtr="0" anchor="t" bIns="45700" lIns="91425" spcFirstLastPara="1" rIns="91425" wrap="square" tIns="45700">
            <a:noAutofit/>
          </a:bodyPr>
          <a:lstStyle/>
          <a:p>
            <a:pPr indent="-387350" lvl="0" marL="457200" rtl="0" algn="l">
              <a:lnSpc>
                <a:spcPct val="115000"/>
              </a:lnSpc>
              <a:spcBef>
                <a:spcPts val="1000"/>
              </a:spcBef>
              <a:spcAft>
                <a:spcPts val="0"/>
              </a:spcAft>
              <a:buSzPts val="2500"/>
              <a:buFont typeface="Calibri"/>
              <a:buAutoNum type="arabicPeriod"/>
            </a:pPr>
            <a:r>
              <a:rPr lang="en-US" sz="2200"/>
              <a:t>Describe the four steps involved in helping to close the gap between where learners are and where they need to go?</a:t>
            </a:r>
            <a:endParaRPr sz="2200"/>
          </a:p>
          <a:p>
            <a:pPr indent="-368300" lvl="0" marL="457200" rtl="0" algn="l">
              <a:lnSpc>
                <a:spcPct val="115000"/>
              </a:lnSpc>
              <a:spcBef>
                <a:spcPts val="1000"/>
              </a:spcBef>
              <a:spcAft>
                <a:spcPts val="0"/>
              </a:spcAft>
              <a:buSzPts val="2200"/>
              <a:buAutoNum type="arabicPeriod"/>
            </a:pPr>
            <a:r>
              <a:rPr lang="en-US" sz="2200"/>
              <a:t>Consider an upcoming lesson. How can you collect evidence of student learning before, during and/or after instruction?</a:t>
            </a:r>
            <a:endParaRPr sz="2200"/>
          </a:p>
          <a:p>
            <a:pPr indent="-368300" lvl="0" marL="457200" rtl="0" algn="l">
              <a:lnSpc>
                <a:spcPct val="115000"/>
              </a:lnSpc>
              <a:spcBef>
                <a:spcPts val="1000"/>
              </a:spcBef>
              <a:spcAft>
                <a:spcPts val="0"/>
              </a:spcAft>
              <a:buSzPts val="2200"/>
              <a:buAutoNum type="arabicPeriod"/>
            </a:pPr>
            <a:r>
              <a:rPr lang="en-US" sz="2200"/>
              <a:t>Describe how you could sort the resulting student work, observations, or discussions into three groups to adjust instruction. If you collected the actual evidence of student learning, do the quick sort rather than describe it.</a:t>
            </a:r>
            <a:endParaRPr sz="2200"/>
          </a:p>
          <a:p>
            <a:pPr indent="-387350" lvl="0" marL="457200" rtl="0" algn="l">
              <a:lnSpc>
                <a:spcPct val="115000"/>
              </a:lnSpc>
              <a:spcBef>
                <a:spcPts val="0"/>
              </a:spcBef>
              <a:spcAft>
                <a:spcPts val="0"/>
              </a:spcAft>
              <a:buSzPts val="2500"/>
              <a:buFont typeface="Calibri"/>
              <a:buAutoNum type="arabicPeriod"/>
            </a:pPr>
            <a:r>
              <a:rPr lang="en-US" sz="2200"/>
              <a:t>Explain how you can use flexible grouping strategies and feedback (from teacher, peer, and/or student) to close learning gaps and accelerate learning.</a:t>
            </a:r>
            <a:endParaRPr sz="2200"/>
          </a:p>
          <a:p>
            <a:pPr indent="-387350" lvl="0" marL="457200" rtl="0" algn="l">
              <a:lnSpc>
                <a:spcPct val="115000"/>
              </a:lnSpc>
              <a:spcBef>
                <a:spcPts val="0"/>
              </a:spcBef>
              <a:spcAft>
                <a:spcPts val="0"/>
              </a:spcAft>
              <a:buSzPts val="2500"/>
              <a:buFont typeface="Calibri"/>
              <a:buAutoNum type="arabicPeriod"/>
            </a:pPr>
            <a:r>
              <a:rPr lang="en-US" sz="2200"/>
              <a:t>What is one key takeaway and one lingering question you have after  listening to this module?</a:t>
            </a:r>
            <a:endParaRPr sz="2200"/>
          </a:p>
        </p:txBody>
      </p:sp>
      <p:sp>
        <p:nvSpPr>
          <p:cNvPr id="359" name="Google Shape;359;p40"/>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Warm Up</a:t>
            </a:r>
            <a:endParaRPr/>
          </a:p>
        </p:txBody>
      </p:sp>
      <p:sp>
        <p:nvSpPr>
          <p:cNvPr id="190" name="Google Shape;190;p25"/>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1" name="Google Shape;191;p25"/>
          <p:cNvSpPr/>
          <p:nvPr/>
        </p:nvSpPr>
        <p:spPr>
          <a:xfrm>
            <a:off x="967025" y="1884725"/>
            <a:ext cx="10301700" cy="29109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3200">
                <a:latin typeface="Calibri"/>
                <a:ea typeface="Calibri"/>
                <a:cs typeface="Calibri"/>
                <a:sym typeface="Calibri"/>
              </a:rPr>
              <a:t>What </a:t>
            </a:r>
            <a:r>
              <a:rPr b="1" lang="en-US" sz="3200">
                <a:latin typeface="Calibri"/>
                <a:ea typeface="Calibri"/>
                <a:cs typeface="Calibri"/>
                <a:sym typeface="Calibri"/>
              </a:rPr>
              <a:t>instructional strategies</a:t>
            </a:r>
            <a:r>
              <a:rPr lang="en-US" sz="3200">
                <a:latin typeface="Calibri"/>
                <a:ea typeface="Calibri"/>
                <a:cs typeface="Calibri"/>
                <a:sym typeface="Calibri"/>
              </a:rPr>
              <a:t> have you used or know about to help </a:t>
            </a:r>
            <a:r>
              <a:rPr b="1" lang="en-US" sz="3200">
                <a:latin typeface="Calibri"/>
                <a:ea typeface="Calibri"/>
                <a:cs typeface="Calibri"/>
                <a:sym typeface="Calibri"/>
              </a:rPr>
              <a:t>close the gap</a:t>
            </a:r>
            <a:r>
              <a:rPr lang="en-US" sz="3200">
                <a:latin typeface="Calibri"/>
                <a:ea typeface="Calibri"/>
                <a:cs typeface="Calibri"/>
                <a:sym typeface="Calibri"/>
              </a:rPr>
              <a:t> between where students are now in their learning and where they need to go?</a:t>
            </a:r>
            <a:endParaRPr sz="3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838200" y="365125"/>
            <a:ext cx="105156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Formative Assessment Processes: </a:t>
            </a:r>
            <a:endParaRPr/>
          </a:p>
          <a:p>
            <a:pPr indent="0" lvl="0" marL="0" rtl="0" algn="l">
              <a:spcBef>
                <a:spcPts val="0"/>
              </a:spcBef>
              <a:spcAft>
                <a:spcPts val="0"/>
              </a:spcAft>
              <a:buNone/>
            </a:pPr>
            <a:r>
              <a:rPr lang="en-US"/>
              <a:t>The Bridge Between Teaching and Learning</a:t>
            </a:r>
            <a:endParaRPr/>
          </a:p>
        </p:txBody>
      </p:sp>
      <p:sp>
        <p:nvSpPr>
          <p:cNvPr id="198" name="Google Shape;198;p26"/>
          <p:cNvSpPr txBox="1"/>
          <p:nvPr>
            <p:ph idx="1" type="body"/>
          </p:nvPr>
        </p:nvSpPr>
        <p:spPr>
          <a:xfrm>
            <a:off x="7340475" y="2722525"/>
            <a:ext cx="4352400" cy="32397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i="1" lang="en-US" sz="2700"/>
              <a:t>Evidence of student learning strengths/needs is gathered through formative assessment processes and used to </a:t>
            </a:r>
            <a:r>
              <a:rPr b="1" i="1" lang="en-US" sz="2700"/>
              <a:t>adjust instruction</a:t>
            </a:r>
            <a:r>
              <a:rPr i="1" lang="en-US" sz="2700"/>
              <a:t> to better meet students’ needs. </a:t>
            </a:r>
            <a:endParaRPr i="1" sz="2700"/>
          </a:p>
        </p:txBody>
      </p:sp>
      <p:sp>
        <p:nvSpPr>
          <p:cNvPr id="199" name="Google Shape;199;p26"/>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0" name="Google Shape;200;p26"/>
          <p:cNvSpPr txBox="1"/>
          <p:nvPr/>
        </p:nvSpPr>
        <p:spPr>
          <a:xfrm>
            <a:off x="964950" y="1559075"/>
            <a:ext cx="10728000" cy="6003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US" sz="2700">
                <a:solidFill>
                  <a:schemeClr val="dk1"/>
                </a:solidFill>
                <a:latin typeface="Calibri"/>
                <a:ea typeface="Calibri"/>
                <a:cs typeface="Calibri"/>
                <a:sym typeface="Calibri"/>
              </a:rPr>
              <a:t>Formative assessment is a process that is inseparable from instruction. </a:t>
            </a:r>
            <a:endParaRPr b="1">
              <a:latin typeface="Calibri"/>
              <a:ea typeface="Calibri"/>
              <a:cs typeface="Calibri"/>
              <a:sym typeface="Calibri"/>
            </a:endParaRPr>
          </a:p>
        </p:txBody>
      </p:sp>
      <p:pic>
        <p:nvPicPr>
          <p:cNvPr id="201" name="Google Shape;201;p26"/>
          <p:cNvPicPr preferRelativeResize="0"/>
          <p:nvPr/>
        </p:nvPicPr>
        <p:blipFill>
          <a:blip r:embed="rId3">
            <a:alphaModFix/>
          </a:blip>
          <a:stretch>
            <a:fillRect/>
          </a:stretch>
        </p:blipFill>
        <p:spPr>
          <a:xfrm>
            <a:off x="964950" y="2988200"/>
            <a:ext cx="5042976" cy="2119775"/>
          </a:xfrm>
          <a:prstGeom prst="rect">
            <a:avLst/>
          </a:prstGeom>
          <a:noFill/>
          <a:ln>
            <a:noFill/>
          </a:ln>
        </p:spPr>
      </p:pic>
      <p:sp>
        <p:nvSpPr>
          <p:cNvPr id="202" name="Google Shape;202;p26"/>
          <p:cNvSpPr txBox="1"/>
          <p:nvPr/>
        </p:nvSpPr>
        <p:spPr>
          <a:xfrm>
            <a:off x="287175" y="4625025"/>
            <a:ext cx="181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Teaching</a:t>
            </a:r>
            <a:endParaRPr b="1" sz="3000">
              <a:latin typeface="Calibri"/>
              <a:ea typeface="Calibri"/>
              <a:cs typeface="Calibri"/>
              <a:sym typeface="Calibri"/>
            </a:endParaRPr>
          </a:p>
        </p:txBody>
      </p:sp>
      <p:sp>
        <p:nvSpPr>
          <p:cNvPr id="203" name="Google Shape;203;p26"/>
          <p:cNvSpPr txBox="1"/>
          <p:nvPr/>
        </p:nvSpPr>
        <p:spPr>
          <a:xfrm>
            <a:off x="4862375" y="4625025"/>
            <a:ext cx="181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Learning</a:t>
            </a:r>
            <a:endParaRPr b="1" sz="3000">
              <a:latin typeface="Calibri"/>
              <a:ea typeface="Calibri"/>
              <a:cs typeface="Calibri"/>
              <a:sym typeface="Calibri"/>
            </a:endParaRPr>
          </a:p>
        </p:txBody>
      </p:sp>
      <p:sp>
        <p:nvSpPr>
          <p:cNvPr id="204" name="Google Shape;204;p26"/>
          <p:cNvSpPr/>
          <p:nvPr/>
        </p:nvSpPr>
        <p:spPr>
          <a:xfrm>
            <a:off x="2075100" y="4625025"/>
            <a:ext cx="2822700" cy="1124400"/>
          </a:xfrm>
          <a:prstGeom prst="stripedRightArrow">
            <a:avLst>
              <a:gd fmla="val 50000" name="adj1"/>
              <a:gd fmla="val 4291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Formative Assessment Processes</a:t>
            </a:r>
            <a:endParaRPr b="1"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838200" y="365125"/>
            <a:ext cx="91440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Module Outline</a:t>
            </a:r>
            <a:endParaRPr/>
          </a:p>
        </p:txBody>
      </p:sp>
      <p:sp>
        <p:nvSpPr>
          <p:cNvPr id="211" name="Google Shape;211;p27"/>
          <p:cNvSpPr txBox="1"/>
          <p:nvPr>
            <p:ph idx="1" type="body"/>
          </p:nvPr>
        </p:nvSpPr>
        <p:spPr>
          <a:xfrm>
            <a:off x="615725" y="1413650"/>
            <a:ext cx="7772400" cy="48429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sz="2600">
                <a:solidFill>
                  <a:srgbClr val="7F7F7F"/>
                </a:solidFill>
              </a:rPr>
              <a:t>Step 1: Collect e</a:t>
            </a:r>
            <a:r>
              <a:rPr lang="en-US" sz="2600">
                <a:solidFill>
                  <a:srgbClr val="7F7F7F"/>
                </a:solidFill>
              </a:rPr>
              <a:t>vidence of student learning strengths/needs before, during, and/or after instruction in relation to unit learning goals and lesson targets (see Modules 2-3)</a:t>
            </a:r>
            <a:endParaRPr sz="2600">
              <a:solidFill>
                <a:srgbClr val="7F7F7F"/>
              </a:solidFill>
            </a:endParaRPr>
          </a:p>
          <a:p>
            <a:pPr indent="0" lvl="0" marL="0" rtl="0" algn="l">
              <a:spcBef>
                <a:spcPts val="1100"/>
              </a:spcBef>
              <a:spcAft>
                <a:spcPts val="0"/>
              </a:spcAft>
              <a:buNone/>
            </a:pPr>
            <a:r>
              <a:t/>
            </a:r>
            <a:endParaRPr sz="2100">
              <a:solidFill>
                <a:srgbClr val="7F7F7F"/>
              </a:solidFill>
            </a:endParaRPr>
          </a:p>
          <a:p>
            <a:pPr indent="0" lvl="0" marL="0" rtl="0" algn="l">
              <a:spcBef>
                <a:spcPts val="1100"/>
              </a:spcBef>
              <a:spcAft>
                <a:spcPts val="0"/>
              </a:spcAft>
              <a:buNone/>
            </a:pPr>
            <a:r>
              <a:rPr b="1" lang="en-US" sz="2600">
                <a:solidFill>
                  <a:schemeClr val="dk1"/>
                </a:solidFill>
              </a:rPr>
              <a:t>Step 2:</a:t>
            </a:r>
            <a:r>
              <a:rPr lang="en-US" sz="2600">
                <a:solidFill>
                  <a:schemeClr val="dk1"/>
                </a:solidFill>
              </a:rPr>
              <a:t> </a:t>
            </a:r>
            <a:r>
              <a:rPr b="1" lang="en-US" sz="2600">
                <a:solidFill>
                  <a:srgbClr val="00A84F"/>
                </a:solidFill>
              </a:rPr>
              <a:t>Analyze </a:t>
            </a:r>
            <a:r>
              <a:rPr lang="en-US" sz="2600">
                <a:solidFill>
                  <a:schemeClr val="dk1"/>
                </a:solidFill>
              </a:rPr>
              <a:t>student work using quick sorts</a:t>
            </a:r>
            <a:endParaRPr sz="2600">
              <a:solidFill>
                <a:schemeClr val="dk1"/>
              </a:solidFill>
            </a:endParaRPr>
          </a:p>
          <a:p>
            <a:pPr indent="0" lvl="0" marL="914400" rtl="0" algn="l">
              <a:lnSpc>
                <a:spcPct val="115000"/>
              </a:lnSpc>
              <a:spcBef>
                <a:spcPts val="0"/>
              </a:spcBef>
              <a:spcAft>
                <a:spcPts val="0"/>
              </a:spcAft>
              <a:buNone/>
            </a:pPr>
            <a:r>
              <a:t/>
            </a:r>
            <a:endParaRPr sz="2100">
              <a:solidFill>
                <a:schemeClr val="dk1"/>
              </a:solidFill>
            </a:endParaRPr>
          </a:p>
          <a:p>
            <a:pPr indent="0" lvl="0" marL="0" rtl="0" algn="l">
              <a:spcBef>
                <a:spcPts val="1100"/>
              </a:spcBef>
              <a:spcAft>
                <a:spcPts val="0"/>
              </a:spcAft>
              <a:buNone/>
            </a:pPr>
            <a:r>
              <a:rPr b="1" lang="en-US" sz="2600">
                <a:solidFill>
                  <a:schemeClr val="dk1"/>
                </a:solidFill>
              </a:rPr>
              <a:t>Step 3: </a:t>
            </a:r>
            <a:r>
              <a:rPr b="1" lang="en-US" sz="2600">
                <a:solidFill>
                  <a:srgbClr val="00A84F"/>
                </a:solidFill>
              </a:rPr>
              <a:t>Adjust</a:t>
            </a:r>
            <a:r>
              <a:rPr lang="en-US" sz="2600">
                <a:solidFill>
                  <a:schemeClr val="dk1"/>
                </a:solidFill>
              </a:rPr>
              <a:t> instruction using flexible grouping strategies and feedback mechanisms</a:t>
            </a:r>
            <a:endParaRPr sz="2600">
              <a:solidFill>
                <a:schemeClr val="dk1"/>
              </a:solidFill>
            </a:endParaRPr>
          </a:p>
          <a:p>
            <a:pPr indent="0" lvl="0" marL="0" rtl="0" algn="l">
              <a:spcBef>
                <a:spcPts val="1100"/>
              </a:spcBef>
              <a:spcAft>
                <a:spcPts val="0"/>
              </a:spcAft>
              <a:buNone/>
            </a:pPr>
            <a:r>
              <a:t/>
            </a:r>
            <a:endParaRPr sz="2100">
              <a:solidFill>
                <a:schemeClr val="dk1"/>
              </a:solidFill>
            </a:endParaRPr>
          </a:p>
          <a:p>
            <a:pPr indent="0" lvl="0" marL="0" rtl="0" algn="l">
              <a:spcBef>
                <a:spcPts val="1100"/>
              </a:spcBef>
              <a:spcAft>
                <a:spcPts val="0"/>
              </a:spcAft>
              <a:buNone/>
            </a:pPr>
            <a:r>
              <a:rPr b="1" lang="en-US" sz="2600">
                <a:solidFill>
                  <a:schemeClr val="dk1"/>
                </a:solidFill>
              </a:rPr>
              <a:t>Step 4: </a:t>
            </a:r>
            <a:r>
              <a:rPr b="1" lang="en-US" sz="2600">
                <a:solidFill>
                  <a:srgbClr val="00A84F"/>
                </a:solidFill>
              </a:rPr>
              <a:t>Repeat</a:t>
            </a:r>
            <a:endParaRPr b="1" sz="2600">
              <a:solidFill>
                <a:srgbClr val="00A84F"/>
              </a:solidFill>
            </a:endParaRPr>
          </a:p>
        </p:txBody>
      </p:sp>
      <p:sp>
        <p:nvSpPr>
          <p:cNvPr id="212" name="Google Shape;212;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213" name="Google Shape;213;p27"/>
          <p:cNvGrpSpPr/>
          <p:nvPr/>
        </p:nvGrpSpPr>
        <p:grpSpPr>
          <a:xfrm>
            <a:off x="8735582" y="2165222"/>
            <a:ext cx="2801796" cy="2568419"/>
            <a:chOff x="2820225" y="891450"/>
            <a:chExt cx="3175200" cy="3175200"/>
          </a:xfrm>
        </p:grpSpPr>
        <p:sp>
          <p:nvSpPr>
            <p:cNvPr id="214" name="Google Shape;214;p27"/>
            <p:cNvSpPr/>
            <p:nvPr/>
          </p:nvSpPr>
          <p:spPr>
            <a:xfrm rot="10800000">
              <a:off x="2820225" y="891450"/>
              <a:ext cx="3175200" cy="3175200"/>
            </a:xfrm>
            <a:prstGeom prst="blockArc">
              <a:avLst>
                <a:gd fmla="val 5399801" name="adj1"/>
                <a:gd fmla="val 3012680" name="adj2"/>
                <a:gd fmla="val 6939" name="adj3"/>
              </a:avLst>
            </a:prstGeom>
            <a:solidFill>
              <a:srgbClr val="65F0A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27"/>
            <p:cNvSpPr/>
            <p:nvPr/>
          </p:nvSpPr>
          <p:spPr>
            <a:xfrm rot="10800000">
              <a:off x="3175023" y="1179900"/>
              <a:ext cx="450600" cy="450600"/>
            </a:xfrm>
            <a:prstGeom prst="rtTriangle">
              <a:avLst/>
            </a:prstGeom>
            <a:solidFill>
              <a:srgbClr val="65F0A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6" name="Google Shape;216;p27"/>
          <p:cNvGrpSpPr/>
          <p:nvPr/>
        </p:nvGrpSpPr>
        <p:grpSpPr>
          <a:xfrm>
            <a:off x="9696839" y="1958912"/>
            <a:ext cx="1309567" cy="885518"/>
            <a:chOff x="6995735" y="1045749"/>
            <a:chExt cx="982200" cy="664155"/>
          </a:xfrm>
        </p:grpSpPr>
        <p:sp>
          <p:nvSpPr>
            <p:cNvPr id="217" name="Google Shape;217;p27"/>
            <p:cNvSpPr/>
            <p:nvPr/>
          </p:nvSpPr>
          <p:spPr>
            <a:xfrm>
              <a:off x="6995735" y="1252704"/>
              <a:ext cx="982200" cy="457200"/>
            </a:xfrm>
            <a:prstGeom prst="rect">
              <a:avLst/>
            </a:prstGeom>
            <a:solidFill>
              <a:srgbClr val="0B7140"/>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300">
                  <a:solidFill>
                    <a:srgbClr val="FFFFFF"/>
                  </a:solidFill>
                  <a:latin typeface="Calibri"/>
                  <a:ea typeface="Calibri"/>
                  <a:cs typeface="Calibri"/>
                  <a:sym typeface="Calibri"/>
                </a:rPr>
                <a:t>Collect</a:t>
              </a:r>
              <a:endParaRPr sz="3100">
                <a:solidFill>
                  <a:srgbClr val="FFFFFF"/>
                </a:solidFill>
                <a:latin typeface="Calibri"/>
                <a:ea typeface="Calibri"/>
                <a:cs typeface="Calibri"/>
                <a:sym typeface="Calibri"/>
              </a:endParaRPr>
            </a:p>
          </p:txBody>
        </p:sp>
        <p:sp>
          <p:nvSpPr>
            <p:cNvPr id="218" name="Google Shape;218;p27"/>
            <p:cNvSpPr/>
            <p:nvPr/>
          </p:nvSpPr>
          <p:spPr>
            <a:xfrm>
              <a:off x="6995735" y="1045749"/>
              <a:ext cx="982200" cy="207000"/>
            </a:xfrm>
            <a:prstGeom prst="round1Rect">
              <a:avLst>
                <a:gd fmla="val 50000" name="adj"/>
              </a:avLst>
            </a:prstGeom>
            <a:solidFill>
              <a:srgbClr val="0856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2300">
                  <a:solidFill>
                    <a:srgbClr val="FFFFFF"/>
                  </a:solidFill>
                  <a:latin typeface="Calibri"/>
                  <a:ea typeface="Calibri"/>
                  <a:cs typeface="Calibri"/>
                  <a:sym typeface="Calibri"/>
                </a:rPr>
                <a:t>1</a:t>
              </a:r>
              <a:endParaRPr sz="2300">
                <a:solidFill>
                  <a:srgbClr val="FFFFFF"/>
                </a:solidFill>
                <a:latin typeface="Calibri"/>
                <a:ea typeface="Calibri"/>
                <a:cs typeface="Calibri"/>
                <a:sym typeface="Calibri"/>
              </a:endParaRPr>
            </a:p>
          </p:txBody>
        </p:sp>
      </p:grpSp>
      <p:grpSp>
        <p:nvGrpSpPr>
          <p:cNvPr id="219" name="Google Shape;219;p27"/>
          <p:cNvGrpSpPr/>
          <p:nvPr/>
        </p:nvGrpSpPr>
        <p:grpSpPr>
          <a:xfrm>
            <a:off x="8229227" y="3552612"/>
            <a:ext cx="1309567" cy="885518"/>
            <a:chOff x="6995735" y="1045749"/>
            <a:chExt cx="982200" cy="664155"/>
          </a:xfrm>
        </p:grpSpPr>
        <p:sp>
          <p:nvSpPr>
            <p:cNvPr id="220" name="Google Shape;220;p27"/>
            <p:cNvSpPr/>
            <p:nvPr/>
          </p:nvSpPr>
          <p:spPr>
            <a:xfrm>
              <a:off x="6995735" y="1252704"/>
              <a:ext cx="982200" cy="457200"/>
            </a:xfrm>
            <a:prstGeom prst="rect">
              <a:avLst/>
            </a:prstGeom>
            <a:solidFill>
              <a:srgbClr val="0B7140"/>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300">
                  <a:solidFill>
                    <a:srgbClr val="FFFFFF"/>
                  </a:solidFill>
                  <a:latin typeface="Calibri"/>
                  <a:ea typeface="Calibri"/>
                  <a:cs typeface="Calibri"/>
                  <a:sym typeface="Calibri"/>
                </a:rPr>
                <a:t>Adjust</a:t>
              </a:r>
              <a:endParaRPr sz="3100">
                <a:solidFill>
                  <a:srgbClr val="FFFFFF"/>
                </a:solidFill>
                <a:latin typeface="Calibri"/>
                <a:ea typeface="Calibri"/>
                <a:cs typeface="Calibri"/>
                <a:sym typeface="Calibri"/>
              </a:endParaRPr>
            </a:p>
          </p:txBody>
        </p:sp>
        <p:sp>
          <p:nvSpPr>
            <p:cNvPr id="221" name="Google Shape;221;p27"/>
            <p:cNvSpPr/>
            <p:nvPr/>
          </p:nvSpPr>
          <p:spPr>
            <a:xfrm>
              <a:off x="6995735" y="1045749"/>
              <a:ext cx="982200" cy="207000"/>
            </a:xfrm>
            <a:prstGeom prst="round1Rect">
              <a:avLst>
                <a:gd fmla="val 50000" name="adj"/>
              </a:avLst>
            </a:prstGeom>
            <a:solidFill>
              <a:srgbClr val="0856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2300">
                  <a:solidFill>
                    <a:srgbClr val="FFFFFF"/>
                  </a:solidFill>
                  <a:latin typeface="Calibri"/>
                  <a:ea typeface="Calibri"/>
                  <a:cs typeface="Calibri"/>
                  <a:sym typeface="Calibri"/>
                </a:rPr>
                <a:t>3</a:t>
              </a:r>
              <a:endParaRPr sz="2300">
                <a:solidFill>
                  <a:srgbClr val="FFFFFF"/>
                </a:solidFill>
                <a:latin typeface="Calibri"/>
                <a:ea typeface="Calibri"/>
                <a:cs typeface="Calibri"/>
                <a:sym typeface="Calibri"/>
              </a:endParaRPr>
            </a:p>
          </p:txBody>
        </p:sp>
      </p:grpSp>
      <p:grpSp>
        <p:nvGrpSpPr>
          <p:cNvPr id="222" name="Google Shape;222;p27"/>
          <p:cNvGrpSpPr/>
          <p:nvPr/>
        </p:nvGrpSpPr>
        <p:grpSpPr>
          <a:xfrm>
            <a:off x="10761777" y="3552612"/>
            <a:ext cx="1309567" cy="885518"/>
            <a:chOff x="6995735" y="1045749"/>
            <a:chExt cx="982200" cy="664155"/>
          </a:xfrm>
        </p:grpSpPr>
        <p:sp>
          <p:nvSpPr>
            <p:cNvPr id="223" name="Google Shape;223;p27"/>
            <p:cNvSpPr/>
            <p:nvPr/>
          </p:nvSpPr>
          <p:spPr>
            <a:xfrm>
              <a:off x="6995735" y="1252704"/>
              <a:ext cx="982200" cy="457200"/>
            </a:xfrm>
            <a:prstGeom prst="rect">
              <a:avLst/>
            </a:prstGeom>
            <a:solidFill>
              <a:srgbClr val="0B7140"/>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300">
                  <a:solidFill>
                    <a:srgbClr val="FFFFFF"/>
                  </a:solidFill>
                  <a:latin typeface="Calibri"/>
                  <a:ea typeface="Calibri"/>
                  <a:cs typeface="Calibri"/>
                  <a:sym typeface="Calibri"/>
                </a:rPr>
                <a:t>Analyze</a:t>
              </a:r>
              <a:endParaRPr sz="3100">
                <a:solidFill>
                  <a:srgbClr val="FFFFFF"/>
                </a:solidFill>
                <a:latin typeface="Calibri"/>
                <a:ea typeface="Calibri"/>
                <a:cs typeface="Calibri"/>
                <a:sym typeface="Calibri"/>
              </a:endParaRPr>
            </a:p>
          </p:txBody>
        </p:sp>
        <p:sp>
          <p:nvSpPr>
            <p:cNvPr id="224" name="Google Shape;224;p27"/>
            <p:cNvSpPr/>
            <p:nvPr/>
          </p:nvSpPr>
          <p:spPr>
            <a:xfrm>
              <a:off x="6995735" y="1045749"/>
              <a:ext cx="982200" cy="207000"/>
            </a:xfrm>
            <a:prstGeom prst="round1Rect">
              <a:avLst>
                <a:gd fmla="val 50000" name="adj"/>
              </a:avLst>
            </a:prstGeom>
            <a:solidFill>
              <a:srgbClr val="0856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2300">
                  <a:solidFill>
                    <a:srgbClr val="FFFFFF"/>
                  </a:solidFill>
                  <a:latin typeface="Calibri"/>
                  <a:ea typeface="Calibri"/>
                  <a:cs typeface="Calibri"/>
                  <a:sym typeface="Calibri"/>
                </a:rPr>
                <a:t>2</a:t>
              </a:r>
              <a:endParaRPr sz="230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8"/>
          <p:cNvSpPr txBox="1"/>
          <p:nvPr>
            <p:ph type="title"/>
          </p:nvPr>
        </p:nvSpPr>
        <p:spPr>
          <a:xfrm>
            <a:off x="838200" y="365125"/>
            <a:ext cx="91440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Step 2: </a:t>
            </a:r>
            <a:endParaRPr/>
          </a:p>
          <a:p>
            <a:pPr indent="0" lvl="0" marL="0" rtl="0" algn="l">
              <a:spcBef>
                <a:spcPts val="0"/>
              </a:spcBef>
              <a:spcAft>
                <a:spcPts val="0"/>
              </a:spcAft>
              <a:buNone/>
            </a:pPr>
            <a:r>
              <a:rPr lang="en-US"/>
              <a:t>Analyze Student Work Using Quick Sorts</a:t>
            </a:r>
            <a:endParaRPr/>
          </a:p>
        </p:txBody>
      </p:sp>
      <p:sp>
        <p:nvSpPr>
          <p:cNvPr id="231" name="Google Shape;231;p28"/>
          <p:cNvSpPr txBox="1"/>
          <p:nvPr>
            <p:ph idx="1" type="body"/>
          </p:nvPr>
        </p:nvSpPr>
        <p:spPr>
          <a:xfrm>
            <a:off x="838200" y="1394302"/>
            <a:ext cx="10515600" cy="4842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solidFill>
                  <a:schemeClr val="dk1"/>
                </a:solidFill>
              </a:rPr>
              <a:t>Use evidence of student learning collected before, during, or after instruction</a:t>
            </a:r>
            <a:endParaRPr sz="2400">
              <a:solidFill>
                <a:schemeClr val="dk1"/>
              </a:solidFill>
            </a:endParaRPr>
          </a:p>
          <a:p>
            <a:pPr indent="0" lvl="0" marL="0" rtl="0" algn="l">
              <a:lnSpc>
                <a:spcPct val="115000"/>
              </a:lnSpc>
              <a:spcBef>
                <a:spcPts val="1100"/>
              </a:spcBef>
              <a:spcAft>
                <a:spcPts val="0"/>
              </a:spcAft>
              <a:buNone/>
            </a:pPr>
            <a:r>
              <a:rPr lang="en-US" sz="2400">
                <a:solidFill>
                  <a:schemeClr val="dk1"/>
                </a:solidFill>
              </a:rPr>
              <a:t>Sort the student work or observations into three groups:</a:t>
            </a:r>
            <a:endParaRPr sz="2400">
              <a:solidFill>
                <a:schemeClr val="dk1"/>
              </a:solidFill>
            </a:endParaRPr>
          </a:p>
          <a:p>
            <a:pPr indent="-381000" lvl="1" marL="914400" rtl="0" algn="l">
              <a:lnSpc>
                <a:spcPct val="115000"/>
              </a:lnSpc>
              <a:spcBef>
                <a:spcPts val="0"/>
              </a:spcBef>
              <a:spcAft>
                <a:spcPts val="0"/>
              </a:spcAft>
              <a:buClr>
                <a:schemeClr val="dk1"/>
              </a:buClr>
              <a:buSzPts val="2400"/>
              <a:buChar char="▪"/>
            </a:pPr>
            <a:r>
              <a:rPr lang="en-US" sz="2400">
                <a:solidFill>
                  <a:schemeClr val="dk1"/>
                </a:solidFill>
              </a:rPr>
              <a:t>What is the evidence of developing understanding that can be built upon?</a:t>
            </a:r>
            <a:endParaRPr sz="2400">
              <a:solidFill>
                <a:schemeClr val="dk1"/>
              </a:solidFill>
            </a:endParaRPr>
          </a:p>
          <a:p>
            <a:pPr indent="-381000" lvl="1" marL="914400" rtl="0" algn="l">
              <a:lnSpc>
                <a:spcPct val="115000"/>
              </a:lnSpc>
              <a:spcBef>
                <a:spcPts val="0"/>
              </a:spcBef>
              <a:spcAft>
                <a:spcPts val="0"/>
              </a:spcAft>
              <a:buClr>
                <a:schemeClr val="dk1"/>
              </a:buClr>
              <a:buSzPts val="2400"/>
              <a:buChar char="▪"/>
            </a:pPr>
            <a:r>
              <a:rPr lang="en-US" sz="2400">
                <a:solidFill>
                  <a:schemeClr val="dk1"/>
                </a:solidFill>
              </a:rPr>
              <a:t>What issues or concerns are evidenced in the student work?</a:t>
            </a:r>
            <a:endParaRPr sz="2400">
              <a:solidFill>
                <a:schemeClr val="dk1"/>
              </a:solidFill>
            </a:endParaRPr>
          </a:p>
        </p:txBody>
      </p:sp>
      <p:sp>
        <p:nvSpPr>
          <p:cNvPr id="232" name="Google Shape;232;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233" name="Google Shape;233;p28"/>
          <p:cNvGraphicFramePr/>
          <p:nvPr/>
        </p:nvGraphicFramePr>
        <p:xfrm>
          <a:off x="952500" y="3461450"/>
          <a:ext cx="3000000" cy="3000000"/>
        </p:xfrm>
        <a:graphic>
          <a:graphicData uri="http://schemas.openxmlformats.org/drawingml/2006/table">
            <a:tbl>
              <a:tblPr>
                <a:noFill/>
                <a:tableStyleId>{182EEC90-CB0A-4E09-9180-5AC808D6456F}</a:tableStyleId>
              </a:tblPr>
              <a:tblGrid>
                <a:gridCol w="3049925"/>
                <a:gridCol w="4129725"/>
                <a:gridCol w="3107350"/>
              </a:tblGrid>
              <a:tr h="381000">
                <a:tc>
                  <a:txBody>
                    <a:bodyPr/>
                    <a:lstStyle/>
                    <a:p>
                      <a:pPr indent="0" lvl="0" marL="0" rtl="0" algn="l">
                        <a:spcBef>
                          <a:spcPts val="0"/>
                        </a:spcBef>
                        <a:spcAft>
                          <a:spcPts val="0"/>
                        </a:spcAft>
                        <a:buNone/>
                      </a:pPr>
                      <a:r>
                        <a:rPr b="1" lang="en-US" sz="1800">
                          <a:latin typeface="Calibri"/>
                          <a:ea typeface="Calibri"/>
                          <a:cs typeface="Calibri"/>
                          <a:sym typeface="Calibri"/>
                        </a:rPr>
                        <a:t>Group 1</a:t>
                      </a:r>
                      <a:endParaRPr b="1" sz="18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b="1" lang="en-US" sz="1800">
                          <a:latin typeface="Calibri"/>
                          <a:ea typeface="Calibri"/>
                          <a:cs typeface="Calibri"/>
                          <a:sym typeface="Calibri"/>
                        </a:rPr>
                        <a:t>Group 2</a:t>
                      </a:r>
                      <a:endParaRPr b="1" sz="1800">
                        <a:latin typeface="Calibri"/>
                        <a:ea typeface="Calibri"/>
                        <a:cs typeface="Calibri"/>
                        <a:sym typeface="Calibri"/>
                      </a:endParaRPr>
                    </a:p>
                  </a:txBody>
                  <a:tcPr marT="91425" marB="91425" marR="91425" marL="91425">
                    <a:solidFill>
                      <a:srgbClr val="FFE599"/>
                    </a:solidFill>
                  </a:tcPr>
                </a:tc>
                <a:tc>
                  <a:txBody>
                    <a:bodyPr/>
                    <a:lstStyle/>
                    <a:p>
                      <a:pPr indent="0" lvl="0" marL="0" rtl="0" algn="l">
                        <a:spcBef>
                          <a:spcPts val="0"/>
                        </a:spcBef>
                        <a:spcAft>
                          <a:spcPts val="0"/>
                        </a:spcAft>
                        <a:buNone/>
                      </a:pPr>
                      <a:r>
                        <a:rPr b="1" lang="en-US" sz="1800">
                          <a:latin typeface="Calibri"/>
                          <a:ea typeface="Calibri"/>
                          <a:cs typeface="Calibri"/>
                          <a:sym typeface="Calibri"/>
                        </a:rPr>
                        <a:t>Group 3</a:t>
                      </a:r>
                      <a:endParaRPr b="1" sz="1800">
                        <a:latin typeface="Calibri"/>
                        <a:ea typeface="Calibri"/>
                        <a:cs typeface="Calibri"/>
                        <a:sym typeface="Calibri"/>
                      </a:endParaRPr>
                    </a:p>
                  </a:txBody>
                  <a:tcPr marT="91425" marB="91425" marR="91425" marL="91425">
                    <a:solidFill>
                      <a:srgbClr val="FFD966"/>
                    </a:solidFill>
                  </a:tcPr>
                </a:tc>
              </a:tr>
              <a:tr h="381000">
                <a:tc>
                  <a:txBody>
                    <a:bodyPr/>
                    <a:lstStyle/>
                    <a:p>
                      <a:pPr indent="0" lvl="0" marL="0" rtl="0" algn="l">
                        <a:spcBef>
                          <a:spcPts val="0"/>
                        </a:spcBef>
                        <a:spcAft>
                          <a:spcPts val="0"/>
                        </a:spcAft>
                        <a:buNone/>
                      </a:pPr>
                      <a:r>
                        <a:rPr lang="en-US" sz="1800">
                          <a:latin typeface="Calibri"/>
                          <a:ea typeface="Calibri"/>
                          <a:cs typeface="Calibri"/>
                          <a:sym typeface="Calibri"/>
                        </a:rPr>
                        <a:t>This group of students </a:t>
                      </a:r>
                      <a:r>
                        <a:rPr b="1" lang="en-US" sz="1800">
                          <a:latin typeface="Calibri"/>
                          <a:ea typeface="Calibri"/>
                          <a:cs typeface="Calibri"/>
                          <a:sym typeface="Calibri"/>
                        </a:rPr>
                        <a:t>does not appear to understand </a:t>
                      </a:r>
                      <a:r>
                        <a:rPr lang="en-US" sz="1800">
                          <a:latin typeface="Calibri"/>
                          <a:ea typeface="Calibri"/>
                          <a:cs typeface="Calibri"/>
                          <a:sym typeface="Calibri"/>
                        </a:rPr>
                        <a:t>the key concept or skill that is the focus of the lesson and connected to the unit big idea</a:t>
                      </a:r>
                      <a:endParaRPr sz="1800">
                        <a:latin typeface="Calibri"/>
                        <a:ea typeface="Calibri"/>
                        <a:cs typeface="Calibri"/>
                        <a:sym typeface="Calibri"/>
                      </a:endParaRPr>
                    </a:p>
                  </a:txBody>
                  <a:tcPr marT="91425" marB="91425" marR="91425" marL="91425">
                    <a:solidFill>
                      <a:srgbClr val="FFF2CC"/>
                    </a:solidFill>
                  </a:tcPr>
                </a:tc>
                <a:tc>
                  <a:txBody>
                    <a:bodyPr/>
                    <a:lstStyle/>
                    <a:p>
                      <a:pPr indent="0" lvl="0" marL="0" rtl="0" algn="l">
                        <a:spcBef>
                          <a:spcPts val="0"/>
                        </a:spcBef>
                        <a:spcAft>
                          <a:spcPts val="0"/>
                        </a:spcAft>
                        <a:buNone/>
                      </a:pPr>
                      <a:r>
                        <a:rPr lang="en-US" sz="1800">
                          <a:latin typeface="Calibri"/>
                          <a:ea typeface="Calibri"/>
                          <a:cs typeface="Calibri"/>
                          <a:sym typeface="Calibri"/>
                        </a:rPr>
                        <a:t>This group of students demonstrates </a:t>
                      </a:r>
                      <a:r>
                        <a:rPr b="1" lang="en-US" sz="1800">
                          <a:latin typeface="Calibri"/>
                          <a:ea typeface="Calibri"/>
                          <a:cs typeface="Calibri"/>
                          <a:sym typeface="Calibri"/>
                        </a:rPr>
                        <a:t>some understanding</a:t>
                      </a:r>
                      <a:r>
                        <a:rPr lang="en-US" sz="1800">
                          <a:latin typeface="Calibri"/>
                          <a:ea typeface="Calibri"/>
                          <a:cs typeface="Calibri"/>
                          <a:sym typeface="Calibri"/>
                        </a:rPr>
                        <a:t> of the key concept or skill that is the focus of the lesson and connected to the unit big idea, but needs some re-teaching or additional elaboration to clarify conceptual understanding, misconceptions, or procedural/practical errors</a:t>
                      </a:r>
                      <a:endParaRPr sz="1800">
                        <a:latin typeface="Calibri"/>
                        <a:ea typeface="Calibri"/>
                        <a:cs typeface="Calibri"/>
                        <a:sym typeface="Calibri"/>
                      </a:endParaRPr>
                    </a:p>
                  </a:txBody>
                  <a:tcPr marT="91425" marB="91425" marR="91425" marL="91425">
                    <a:solidFill>
                      <a:srgbClr val="FFE599"/>
                    </a:solidFill>
                  </a:tcPr>
                </a:tc>
                <a:tc>
                  <a:txBody>
                    <a:bodyPr/>
                    <a:lstStyle/>
                    <a:p>
                      <a:pPr indent="0" lvl="0" marL="0" rtl="0" algn="l">
                        <a:spcBef>
                          <a:spcPts val="0"/>
                        </a:spcBef>
                        <a:spcAft>
                          <a:spcPts val="0"/>
                        </a:spcAft>
                        <a:buNone/>
                      </a:pPr>
                      <a:r>
                        <a:rPr lang="en-US" sz="1800">
                          <a:latin typeface="Calibri"/>
                          <a:ea typeface="Calibri"/>
                          <a:cs typeface="Calibri"/>
                          <a:sym typeface="Calibri"/>
                        </a:rPr>
                        <a:t>This group of students </a:t>
                      </a:r>
                      <a:r>
                        <a:rPr b="1" lang="en-US" sz="1800">
                          <a:latin typeface="Calibri"/>
                          <a:ea typeface="Calibri"/>
                          <a:cs typeface="Calibri"/>
                          <a:sym typeface="Calibri"/>
                        </a:rPr>
                        <a:t>demonstrates complete </a:t>
                      </a:r>
                      <a:r>
                        <a:rPr b="1" lang="en-US" sz="1800">
                          <a:latin typeface="Calibri"/>
                          <a:ea typeface="Calibri"/>
                          <a:cs typeface="Calibri"/>
                          <a:sym typeface="Calibri"/>
                        </a:rPr>
                        <a:t>understanding</a:t>
                      </a:r>
                      <a:r>
                        <a:rPr lang="en-US" sz="1800">
                          <a:latin typeface="Calibri"/>
                          <a:ea typeface="Calibri"/>
                          <a:cs typeface="Calibri"/>
                          <a:sym typeface="Calibri"/>
                        </a:rPr>
                        <a:t> of the key concept or skills that is the focus of the lesson and connected to the unit big idea</a:t>
                      </a:r>
                      <a:endParaRPr sz="1800">
                        <a:latin typeface="Calibri"/>
                        <a:ea typeface="Calibri"/>
                        <a:cs typeface="Calibri"/>
                        <a:sym typeface="Calibri"/>
                      </a:endParaRPr>
                    </a:p>
                  </a:txBody>
                  <a:tcPr marT="91425" marB="91425" marR="91425" marL="91425">
                    <a:solidFill>
                      <a:srgbClr val="FFD966"/>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9"/>
          <p:cNvPicPr preferRelativeResize="0"/>
          <p:nvPr/>
        </p:nvPicPr>
        <p:blipFill rotWithShape="1">
          <a:blip r:embed="rId3">
            <a:alphaModFix/>
          </a:blip>
          <a:srcRect b="0" l="0" r="0" t="0"/>
          <a:stretch/>
        </p:blipFill>
        <p:spPr>
          <a:xfrm>
            <a:off x="2858500" y="2356450"/>
            <a:ext cx="5379674" cy="3458824"/>
          </a:xfrm>
          <a:prstGeom prst="rect">
            <a:avLst/>
          </a:prstGeom>
          <a:noFill/>
          <a:ln>
            <a:noFill/>
          </a:ln>
        </p:spPr>
      </p:pic>
      <p:graphicFrame>
        <p:nvGraphicFramePr>
          <p:cNvPr id="240" name="Google Shape;240;p29"/>
          <p:cNvGraphicFramePr/>
          <p:nvPr/>
        </p:nvGraphicFramePr>
        <p:xfrm>
          <a:off x="447775" y="1496888"/>
          <a:ext cx="3000000" cy="3000000"/>
        </p:xfrm>
        <a:graphic>
          <a:graphicData uri="http://schemas.openxmlformats.org/drawingml/2006/table">
            <a:tbl>
              <a:tblPr>
                <a:noFill/>
                <a:tableStyleId>{A04439ED-C15C-4B2A-92B7-2F214AF69063}</a:tableStyleId>
              </a:tblPr>
              <a:tblGrid>
                <a:gridCol w="1916475"/>
                <a:gridCol w="6533050"/>
                <a:gridCol w="2846900"/>
              </a:tblGrid>
              <a:tr h="685175">
                <a:tc>
                  <a:txBody>
                    <a:bodyPr/>
                    <a:lstStyle/>
                    <a:p>
                      <a:pPr indent="0" lvl="0" marL="0" marR="0" rtl="0" algn="l">
                        <a:lnSpc>
                          <a:spcPct val="100000"/>
                        </a:lnSpc>
                        <a:spcBef>
                          <a:spcPts val="0"/>
                        </a:spcBef>
                        <a:spcAft>
                          <a:spcPts val="0"/>
                        </a:spcAft>
                        <a:buClr>
                          <a:srgbClr val="000000"/>
                        </a:buClr>
                        <a:buSzPts val="1800"/>
                        <a:buFont typeface="Arial"/>
                        <a:buNone/>
                      </a:pPr>
                      <a:r>
                        <a:rPr b="1" lang="en-US" sz="1700" u="none" cap="none" strike="noStrike">
                          <a:solidFill>
                            <a:schemeClr val="lt1"/>
                          </a:solidFill>
                          <a:latin typeface="Calibri"/>
                          <a:ea typeface="Calibri"/>
                          <a:cs typeface="Calibri"/>
                          <a:sym typeface="Calibri"/>
                        </a:rPr>
                        <a:t>Goals of the Lesson</a:t>
                      </a:r>
                      <a:endParaRPr b="1" sz="1700" u="none" cap="none" strike="noStrike">
                        <a:solidFill>
                          <a:schemeClr val="lt1"/>
                        </a:solidFill>
                        <a:latin typeface="Calibri"/>
                        <a:ea typeface="Calibri"/>
                        <a:cs typeface="Calibri"/>
                        <a:sym typeface="Calibri"/>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700" u="none" cap="none" strike="noStrike">
                          <a:solidFill>
                            <a:schemeClr val="lt1"/>
                          </a:solidFill>
                          <a:latin typeface="Calibri"/>
                          <a:ea typeface="Calibri"/>
                          <a:cs typeface="Calibri"/>
                          <a:sym typeface="Calibri"/>
                        </a:rPr>
                        <a:t>Pre-Assessment Question</a:t>
                      </a:r>
                      <a:endParaRPr b="1" sz="1700" u="none" cap="none" strike="noStrike">
                        <a:solidFill>
                          <a:schemeClr val="lt1"/>
                        </a:solidFill>
                        <a:latin typeface="Calibri"/>
                        <a:ea typeface="Calibri"/>
                        <a:cs typeface="Calibri"/>
                        <a:sym typeface="Calibri"/>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700" u="none" cap="none" strike="noStrike">
                          <a:solidFill>
                            <a:schemeClr val="lt1"/>
                          </a:solidFill>
                          <a:latin typeface="Calibri"/>
                          <a:ea typeface="Calibri"/>
                          <a:cs typeface="Calibri"/>
                          <a:sym typeface="Calibri"/>
                        </a:rPr>
                        <a:t>Predictable Instruction Implications</a:t>
                      </a:r>
                      <a:endParaRPr b="1" sz="1700" u="none" cap="none" strike="noStrike">
                        <a:solidFill>
                          <a:schemeClr val="lt1"/>
                        </a:solidFill>
                        <a:latin typeface="Calibri"/>
                        <a:ea typeface="Calibri"/>
                        <a:cs typeface="Calibri"/>
                        <a:sym typeface="Calibri"/>
                      </a:endParaRPr>
                    </a:p>
                  </a:txBody>
                  <a:tcPr marT="91425" marB="91425" marR="91425" marL="91425">
                    <a:solidFill>
                      <a:schemeClr val="accent2"/>
                    </a:solidFill>
                  </a:tcPr>
                </a:tc>
              </a:tr>
              <a:tr h="3825675">
                <a:tc>
                  <a:txBody>
                    <a:bodyPr/>
                    <a:lstStyle/>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Analyze data to support the claim that Newton’s second law of motion describes the mathematical relationship</a:t>
                      </a:r>
                      <a:endParaRPr sz="17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US" sz="1700" u="none" cap="none" strike="noStrike">
                          <a:latin typeface="Calibri"/>
                          <a:ea typeface="Calibri"/>
                          <a:cs typeface="Calibri"/>
                          <a:sym typeface="Calibri"/>
                        </a:rPr>
                        <a:t>among the net force on a macroscopic object, its mass, and its acceleration (HS-PS2-1)</a:t>
                      </a:r>
                      <a:endParaRPr sz="17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t/>
                      </a:r>
                      <a:endParaRPr sz="17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500" u="none" cap="none" strike="noStrike">
                          <a:latin typeface="Calibri"/>
                          <a:ea typeface="Calibri"/>
                          <a:cs typeface="Calibri"/>
                          <a:sym typeface="Calibri"/>
                        </a:rPr>
                        <a:t>Student work could be sorted into three piles that will lead into differentiated instruction (flexible grouping) for this lesson: </a:t>
                      </a:r>
                      <a:endParaRPr sz="1500" u="none" cap="none" strike="noStrike">
                        <a:latin typeface="Calibri"/>
                        <a:ea typeface="Calibri"/>
                        <a:cs typeface="Calibri"/>
                        <a:sym typeface="Calibri"/>
                      </a:endParaRPr>
                    </a:p>
                    <a:p>
                      <a:pPr indent="-323850" lvl="0" marL="457200" marR="0" rtl="0" algn="l">
                        <a:lnSpc>
                          <a:spcPct val="100000"/>
                        </a:lnSpc>
                        <a:spcBef>
                          <a:spcPts val="0"/>
                        </a:spcBef>
                        <a:spcAft>
                          <a:spcPts val="0"/>
                        </a:spcAft>
                        <a:buClr>
                          <a:srgbClr val="000000"/>
                        </a:buClr>
                        <a:buSzPts val="1500"/>
                        <a:buFont typeface="Calibri"/>
                        <a:buAutoNum type="arabicPeriod"/>
                      </a:pPr>
                      <a:r>
                        <a:rPr lang="en-US" sz="1500" u="none" cap="none" strike="noStrike">
                          <a:latin typeface="Calibri"/>
                          <a:ea typeface="Calibri"/>
                          <a:cs typeface="Calibri"/>
                          <a:sym typeface="Calibri"/>
                        </a:rPr>
                        <a:t>Students who did not select the correct answer</a:t>
                      </a:r>
                      <a:endParaRPr sz="1500" u="none" cap="none" strike="noStrike">
                        <a:latin typeface="Calibri"/>
                        <a:ea typeface="Calibri"/>
                        <a:cs typeface="Calibri"/>
                        <a:sym typeface="Calibri"/>
                      </a:endParaRPr>
                    </a:p>
                    <a:p>
                      <a:pPr indent="-323850" lvl="0" marL="457200" marR="0" rtl="0" algn="l">
                        <a:lnSpc>
                          <a:spcPct val="100000"/>
                        </a:lnSpc>
                        <a:spcBef>
                          <a:spcPts val="0"/>
                        </a:spcBef>
                        <a:spcAft>
                          <a:spcPts val="0"/>
                        </a:spcAft>
                        <a:buClr>
                          <a:srgbClr val="000000"/>
                        </a:buClr>
                        <a:buSzPts val="1500"/>
                        <a:buFont typeface="Calibri"/>
                        <a:buAutoNum type="arabicPeriod"/>
                      </a:pPr>
                      <a:r>
                        <a:rPr lang="en-US" sz="1500">
                          <a:latin typeface="Calibri"/>
                          <a:ea typeface="Calibri"/>
                          <a:cs typeface="Calibri"/>
                          <a:sym typeface="Calibri"/>
                        </a:rPr>
                        <a:t>S</a:t>
                      </a:r>
                      <a:r>
                        <a:rPr lang="en-US" sz="1500" u="none" cap="none" strike="noStrike">
                          <a:latin typeface="Calibri"/>
                          <a:ea typeface="Calibri"/>
                          <a:cs typeface="Calibri"/>
                          <a:sym typeface="Calibri"/>
                        </a:rPr>
                        <a:t>tudents who selected the correct answer, but were not able to explain using Newton’s second law of motion</a:t>
                      </a:r>
                      <a:endParaRPr sz="1500" u="none" cap="none" strike="noStrike">
                        <a:latin typeface="Calibri"/>
                        <a:ea typeface="Calibri"/>
                        <a:cs typeface="Calibri"/>
                        <a:sym typeface="Calibri"/>
                      </a:endParaRPr>
                    </a:p>
                    <a:p>
                      <a:pPr indent="-323850" lvl="0" marL="457200" marR="0" rtl="0" algn="l">
                        <a:lnSpc>
                          <a:spcPct val="100000"/>
                        </a:lnSpc>
                        <a:spcBef>
                          <a:spcPts val="0"/>
                        </a:spcBef>
                        <a:spcAft>
                          <a:spcPts val="0"/>
                        </a:spcAft>
                        <a:buClr>
                          <a:srgbClr val="000000"/>
                        </a:buClr>
                        <a:buSzPts val="1500"/>
                        <a:buFont typeface="Calibri"/>
                        <a:buAutoNum type="arabicPeriod"/>
                      </a:pPr>
                      <a:r>
                        <a:rPr lang="en-US" sz="1500" u="none" cap="none" strike="noStrike">
                          <a:latin typeface="Calibri"/>
                          <a:ea typeface="Calibri"/>
                          <a:cs typeface="Calibri"/>
                          <a:sym typeface="Calibri"/>
                        </a:rPr>
                        <a:t>Students who both selected the correct answer and explained fully</a:t>
                      </a:r>
                      <a:endParaRPr sz="1500" u="none" cap="none" strike="noStrike">
                        <a:latin typeface="Calibri"/>
                        <a:ea typeface="Calibri"/>
                        <a:cs typeface="Calibri"/>
                        <a:sym typeface="Calibri"/>
                      </a:endParaRPr>
                    </a:p>
                  </a:txBody>
                  <a:tcPr marT="91425" marB="91425" marR="91425" marL="91425"/>
                </a:tc>
              </a:tr>
            </a:tbl>
          </a:graphicData>
        </a:graphic>
      </p:graphicFrame>
      <p:sp>
        <p:nvSpPr>
          <p:cNvPr id="241" name="Google Shape;241;p29"/>
          <p:cNvSpPr txBox="1"/>
          <p:nvPr>
            <p:ph type="title"/>
          </p:nvPr>
        </p:nvSpPr>
        <p:spPr>
          <a:xfrm>
            <a:off x="365100" y="386375"/>
            <a:ext cx="11781900" cy="1013700"/>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SzPts val="4000"/>
              <a:buNone/>
            </a:pPr>
            <a:r>
              <a:rPr lang="en-US"/>
              <a:t>High School Physical Science Pre-Assessment Example</a:t>
            </a:r>
            <a:endParaRPr/>
          </a:p>
        </p:txBody>
      </p:sp>
      <p:pic>
        <p:nvPicPr>
          <p:cNvPr id="242" name="Google Shape;242;p29"/>
          <p:cNvPicPr preferRelativeResize="0"/>
          <p:nvPr/>
        </p:nvPicPr>
        <p:blipFill rotWithShape="1">
          <a:blip r:embed="rId4">
            <a:alphaModFix/>
          </a:blip>
          <a:srcRect b="0" l="0" r="0" t="0"/>
          <a:stretch/>
        </p:blipFill>
        <p:spPr>
          <a:xfrm>
            <a:off x="2455532" y="2564575"/>
            <a:ext cx="6373241" cy="3699625"/>
          </a:xfrm>
          <a:prstGeom prst="rect">
            <a:avLst/>
          </a:prstGeom>
          <a:noFill/>
          <a:ln>
            <a:noFill/>
          </a:ln>
        </p:spPr>
      </p:pic>
      <p:sp>
        <p:nvSpPr>
          <p:cNvPr id="243" name="Google Shape;243;p29"/>
          <p:cNvSpPr txBox="1"/>
          <p:nvPr/>
        </p:nvSpPr>
        <p:spPr>
          <a:xfrm>
            <a:off x="6963150" y="3453225"/>
            <a:ext cx="13581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Select the correct answer and explain your reasoning.</a:t>
            </a:r>
            <a:endParaRPr b="0" i="0" sz="1400" u="none" cap="none" strike="noStrike">
              <a:solidFill>
                <a:srgbClr val="000000"/>
              </a:solidFill>
              <a:latin typeface="Arial"/>
              <a:ea typeface="Arial"/>
              <a:cs typeface="Arial"/>
              <a:sym typeface="Arial"/>
            </a:endParaRPr>
          </a:p>
        </p:txBody>
      </p:sp>
      <p:sp>
        <p:nvSpPr>
          <p:cNvPr id="244" name="Google Shape;244;p29"/>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5" name="Google Shape;245;p29"/>
          <p:cNvSpPr txBox="1"/>
          <p:nvPr/>
        </p:nvSpPr>
        <p:spPr>
          <a:xfrm>
            <a:off x="8702125" y="1331250"/>
            <a:ext cx="3226800" cy="4925400"/>
          </a:xfrm>
          <a:prstGeom prst="rect">
            <a:avLst/>
          </a:prstGeom>
          <a:noFill/>
          <a:ln cap="flat" cmpd="sng" w="28575">
            <a:solidFill>
              <a:srgbClr val="00A84F"/>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838200" y="365125"/>
            <a:ext cx="11353800" cy="885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Step 3:</a:t>
            </a:r>
            <a:endParaRPr/>
          </a:p>
          <a:p>
            <a:pPr indent="0" lvl="0" marL="0" rtl="0" algn="l">
              <a:spcBef>
                <a:spcPts val="0"/>
              </a:spcBef>
              <a:spcAft>
                <a:spcPts val="0"/>
              </a:spcAft>
              <a:buClr>
                <a:schemeClr val="dk1"/>
              </a:buClr>
              <a:buSzPts val="1100"/>
              <a:buFont typeface="Arial"/>
              <a:buNone/>
            </a:pPr>
            <a:r>
              <a:rPr lang="en-US"/>
              <a:t>Adjust instruction </a:t>
            </a:r>
            <a:r>
              <a:rPr i="1" lang="en-US"/>
              <a:t>using flexible grouping strategies</a:t>
            </a:r>
            <a:endParaRPr i="1"/>
          </a:p>
        </p:txBody>
      </p:sp>
      <p:sp>
        <p:nvSpPr>
          <p:cNvPr id="252" name="Google Shape;252;p30"/>
          <p:cNvSpPr txBox="1"/>
          <p:nvPr>
            <p:ph idx="12"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3" name="Google Shape;253;p30"/>
          <p:cNvSpPr txBox="1"/>
          <p:nvPr/>
        </p:nvSpPr>
        <p:spPr>
          <a:xfrm>
            <a:off x="995075" y="1559850"/>
            <a:ext cx="10556100" cy="1071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90000"/>
              </a:lnSpc>
              <a:spcBef>
                <a:spcPts val="1100"/>
              </a:spcBef>
              <a:spcAft>
                <a:spcPts val="0"/>
              </a:spcAft>
              <a:buNone/>
            </a:pPr>
            <a:r>
              <a:rPr lang="en-US" sz="3200">
                <a:solidFill>
                  <a:schemeClr val="dk1"/>
                </a:solidFill>
                <a:latin typeface="Calibri"/>
                <a:ea typeface="Calibri"/>
                <a:cs typeface="Calibri"/>
                <a:sym typeface="Calibri"/>
              </a:rPr>
              <a:t>What are all the ways you can think of to group students in your classroom?</a:t>
            </a:r>
            <a:endParaRPr>
              <a:solidFill>
                <a:schemeClr val="dk1"/>
              </a:solidFill>
            </a:endParaRPr>
          </a:p>
        </p:txBody>
      </p:sp>
      <p:sp>
        <p:nvSpPr>
          <p:cNvPr id="254" name="Google Shape;254;p30"/>
          <p:cNvSpPr txBox="1"/>
          <p:nvPr/>
        </p:nvSpPr>
        <p:spPr>
          <a:xfrm>
            <a:off x="1062325" y="2940275"/>
            <a:ext cx="10434900" cy="2801400"/>
          </a:xfrm>
          <a:prstGeom prst="rect">
            <a:avLst/>
          </a:prstGeom>
          <a:noFill/>
          <a:ln>
            <a:noFill/>
          </a:ln>
        </p:spPr>
        <p:txBody>
          <a:bodyPr anchorCtr="0" anchor="t" bIns="91425" lIns="91425" spcFirstLastPara="1" rIns="91425" wrap="square" tIns="91425">
            <a:spAutoFit/>
          </a:bodyPr>
          <a:lstStyle/>
          <a:p>
            <a:pPr indent="-425450" lvl="0" marL="457200" rtl="0" algn="l">
              <a:spcBef>
                <a:spcPts val="0"/>
              </a:spcBef>
              <a:spcAft>
                <a:spcPts val="0"/>
              </a:spcAft>
              <a:buSzPts val="3100"/>
              <a:buFont typeface="Calibri"/>
              <a:buChar char="●"/>
            </a:pPr>
            <a:r>
              <a:rPr lang="en-US" sz="3400">
                <a:latin typeface="Calibri"/>
                <a:ea typeface="Calibri"/>
                <a:cs typeface="Calibri"/>
                <a:sym typeface="Calibri"/>
              </a:rPr>
              <a:t>Independent or individual</a:t>
            </a:r>
            <a:endParaRPr sz="34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US" sz="3400">
                <a:latin typeface="Calibri"/>
                <a:ea typeface="Calibri"/>
                <a:cs typeface="Calibri"/>
                <a:sym typeface="Calibri"/>
              </a:rPr>
              <a:t>Pairs</a:t>
            </a:r>
            <a:endParaRPr sz="34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US" sz="3400">
                <a:latin typeface="Calibri"/>
                <a:ea typeface="Calibri"/>
                <a:cs typeface="Calibri"/>
                <a:sym typeface="Calibri"/>
              </a:rPr>
              <a:t>Small groups (more similar or less similar learning strengths/needs)</a:t>
            </a:r>
            <a:endParaRPr sz="34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US" sz="3400">
                <a:latin typeface="Calibri"/>
                <a:ea typeface="Calibri"/>
                <a:cs typeface="Calibri"/>
                <a:sym typeface="Calibri"/>
              </a:rPr>
              <a:t>Whole group</a:t>
            </a:r>
            <a:endParaRPr sz="3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838200" y="365125"/>
            <a:ext cx="10515600" cy="885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62626"/>
              </a:buClr>
              <a:buSzPts val="4000"/>
              <a:buFont typeface="Calibri"/>
              <a:buNone/>
            </a:pPr>
            <a:r>
              <a:rPr lang="en-US">
                <a:solidFill>
                  <a:srgbClr val="00A84F"/>
                </a:solidFill>
              </a:rPr>
              <a:t>Flexible </a:t>
            </a:r>
            <a:r>
              <a:rPr lang="en-US"/>
              <a:t>Groups</a:t>
            </a:r>
            <a:endParaRPr/>
          </a:p>
        </p:txBody>
      </p:sp>
      <p:sp>
        <p:nvSpPr>
          <p:cNvPr id="260" name="Google Shape;260;p31"/>
          <p:cNvSpPr txBox="1"/>
          <p:nvPr>
            <p:ph idx="1" type="body"/>
          </p:nvPr>
        </p:nvSpPr>
        <p:spPr>
          <a:xfrm>
            <a:off x="838200" y="1394300"/>
            <a:ext cx="7566300" cy="5044200"/>
          </a:xfrm>
          <a:prstGeom prst="rect">
            <a:avLst/>
          </a:prstGeom>
          <a:noFill/>
          <a:ln>
            <a:noFill/>
          </a:ln>
        </p:spPr>
        <p:txBody>
          <a:bodyPr anchorCtr="0" anchor="t" bIns="45700" lIns="91425" spcFirstLastPara="1" rIns="91425" wrap="square" tIns="45700">
            <a:noAutofit/>
          </a:bodyPr>
          <a:lstStyle/>
          <a:p>
            <a:pPr indent="-190500" lvl="0" marL="228600" rtl="0" algn="l">
              <a:lnSpc>
                <a:spcPct val="90000"/>
              </a:lnSpc>
              <a:spcBef>
                <a:spcPts val="0"/>
              </a:spcBef>
              <a:spcAft>
                <a:spcPts val="0"/>
              </a:spcAft>
              <a:buClr>
                <a:schemeClr val="dk1"/>
              </a:buClr>
              <a:buSzPts val="2600"/>
              <a:buChar char="•"/>
            </a:pPr>
            <a:r>
              <a:rPr lang="en-US" sz="2600">
                <a:solidFill>
                  <a:schemeClr val="dk1"/>
                </a:solidFill>
              </a:rPr>
              <a:t>Instead of belonging to static groups, group membership is </a:t>
            </a:r>
            <a:r>
              <a:rPr b="1" lang="en-US" sz="2600">
                <a:solidFill>
                  <a:srgbClr val="000000"/>
                </a:solidFill>
              </a:rPr>
              <a:t>fluid or dynamic</a:t>
            </a:r>
            <a:r>
              <a:rPr lang="en-US" sz="2600">
                <a:solidFill>
                  <a:schemeClr val="dk1"/>
                </a:solidFill>
              </a:rPr>
              <a:t>, changing to meet the different strengths and needs of the students. </a:t>
            </a:r>
            <a:endParaRPr sz="2600">
              <a:solidFill>
                <a:schemeClr val="dk1"/>
              </a:solidFill>
            </a:endParaRPr>
          </a:p>
          <a:p>
            <a:pPr indent="-279394" lvl="1" marL="685783" rtl="0" algn="l">
              <a:lnSpc>
                <a:spcPct val="90000"/>
              </a:lnSpc>
              <a:spcBef>
                <a:spcPts val="1000"/>
              </a:spcBef>
              <a:spcAft>
                <a:spcPts val="0"/>
              </a:spcAft>
              <a:buClr>
                <a:schemeClr val="dk1"/>
              </a:buClr>
              <a:buSzPts val="2600"/>
              <a:buChar char="▪"/>
            </a:pPr>
            <a:r>
              <a:rPr lang="en-US" sz="2600">
                <a:solidFill>
                  <a:schemeClr val="dk1"/>
                </a:solidFill>
              </a:rPr>
              <a:t>Teachers might make group assignments based on the results of </a:t>
            </a:r>
            <a:r>
              <a:rPr b="1" lang="en-US" sz="2600">
                <a:solidFill>
                  <a:srgbClr val="000000"/>
                </a:solidFill>
              </a:rPr>
              <a:t>analyzing student work using quick sorts</a:t>
            </a:r>
            <a:endParaRPr sz="2600">
              <a:solidFill>
                <a:schemeClr val="dk1"/>
              </a:solidFill>
            </a:endParaRPr>
          </a:p>
          <a:p>
            <a:pPr indent="-279394" lvl="1" marL="685783" rtl="0" algn="l">
              <a:lnSpc>
                <a:spcPct val="90000"/>
              </a:lnSpc>
              <a:spcBef>
                <a:spcPts val="1000"/>
              </a:spcBef>
              <a:spcAft>
                <a:spcPts val="0"/>
              </a:spcAft>
              <a:buClr>
                <a:schemeClr val="dk1"/>
              </a:buClr>
              <a:buSzPts val="2600"/>
              <a:buChar char="▪"/>
            </a:pPr>
            <a:r>
              <a:rPr lang="en-US" sz="2600">
                <a:solidFill>
                  <a:schemeClr val="dk1"/>
                </a:solidFill>
              </a:rPr>
              <a:t>Alternatively, </a:t>
            </a:r>
            <a:r>
              <a:rPr b="1" lang="en-US" sz="2600">
                <a:solidFill>
                  <a:schemeClr val="dk1"/>
                </a:solidFill>
              </a:rPr>
              <a:t>students might choose</a:t>
            </a:r>
            <a:r>
              <a:rPr lang="en-US" sz="2600">
                <a:solidFill>
                  <a:schemeClr val="dk1"/>
                </a:solidFill>
              </a:rPr>
              <a:t> to work in a particular group based on their interests or learning strengths/needs. </a:t>
            </a:r>
            <a:endParaRPr sz="2600">
              <a:solidFill>
                <a:schemeClr val="dk1"/>
              </a:solidFill>
            </a:endParaRPr>
          </a:p>
          <a:p>
            <a:pPr indent="-190500" lvl="0" marL="228600" rtl="0" algn="l">
              <a:lnSpc>
                <a:spcPct val="90000"/>
              </a:lnSpc>
              <a:spcBef>
                <a:spcPts val="1000"/>
              </a:spcBef>
              <a:spcAft>
                <a:spcPts val="0"/>
              </a:spcAft>
              <a:buClr>
                <a:schemeClr val="dk1"/>
              </a:buClr>
              <a:buSzPts val="2600"/>
              <a:buChar char="•"/>
            </a:pPr>
            <a:r>
              <a:rPr lang="en-US" sz="2600">
                <a:solidFill>
                  <a:schemeClr val="dk1"/>
                </a:solidFill>
              </a:rPr>
              <a:t>Flexible grouping offers students the opportunity to work with classmates who are either similar or quite different in skill levels or interests.</a:t>
            </a:r>
            <a:endParaRPr sz="2600"/>
          </a:p>
        </p:txBody>
      </p:sp>
      <p:sp>
        <p:nvSpPr>
          <p:cNvPr id="261" name="Google Shape;261;p31"/>
          <p:cNvSpPr txBox="1"/>
          <p:nvPr>
            <p:ph idx="4294967295"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
        <p:nvSpPr>
          <p:cNvPr id="262" name="Google Shape;262;p31"/>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63" name="Google Shape;263;p31"/>
          <p:cNvPicPr preferRelativeResize="0"/>
          <p:nvPr/>
        </p:nvPicPr>
        <p:blipFill>
          <a:blip r:embed="rId3">
            <a:alphaModFix/>
          </a:blip>
          <a:stretch>
            <a:fillRect/>
          </a:stretch>
        </p:blipFill>
        <p:spPr>
          <a:xfrm>
            <a:off x="8529925" y="2447350"/>
            <a:ext cx="3287799" cy="2191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ph type="title"/>
          </p:nvPr>
        </p:nvSpPr>
        <p:spPr>
          <a:xfrm>
            <a:off x="838200" y="365125"/>
            <a:ext cx="10515600" cy="885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62626"/>
              </a:buClr>
              <a:buSzPts val="4000"/>
              <a:buFont typeface="Calibri"/>
              <a:buNone/>
            </a:pPr>
            <a:r>
              <a:rPr lang="en-US"/>
              <a:t>Example of Flexible Grouping</a:t>
            </a:r>
            <a:endParaRPr/>
          </a:p>
        </p:txBody>
      </p:sp>
      <p:pic>
        <p:nvPicPr>
          <p:cNvPr id="269" name="Google Shape;269;p32"/>
          <p:cNvPicPr preferRelativeResize="0"/>
          <p:nvPr/>
        </p:nvPicPr>
        <p:blipFill rotWithShape="1">
          <a:blip r:embed="rId3">
            <a:alphaModFix/>
          </a:blip>
          <a:srcRect b="0" l="0" r="0" t="0"/>
          <a:stretch/>
        </p:blipFill>
        <p:spPr>
          <a:xfrm>
            <a:off x="2975518" y="1342698"/>
            <a:ext cx="6391275" cy="1704975"/>
          </a:xfrm>
          <a:prstGeom prst="rect">
            <a:avLst/>
          </a:prstGeom>
          <a:noFill/>
          <a:ln>
            <a:noFill/>
          </a:ln>
        </p:spPr>
      </p:pic>
      <p:pic>
        <p:nvPicPr>
          <p:cNvPr id="270" name="Google Shape;270;p32"/>
          <p:cNvPicPr preferRelativeResize="0"/>
          <p:nvPr/>
        </p:nvPicPr>
        <p:blipFill rotWithShape="1">
          <a:blip r:embed="rId4">
            <a:alphaModFix/>
          </a:blip>
          <a:srcRect b="0" l="0" r="0" t="0"/>
          <a:stretch/>
        </p:blipFill>
        <p:spPr>
          <a:xfrm>
            <a:off x="340259" y="2853471"/>
            <a:ext cx="5743575" cy="3571875"/>
          </a:xfrm>
          <a:prstGeom prst="rect">
            <a:avLst/>
          </a:prstGeom>
          <a:noFill/>
          <a:ln>
            <a:noFill/>
          </a:ln>
        </p:spPr>
      </p:pic>
      <p:pic>
        <p:nvPicPr>
          <p:cNvPr id="271" name="Google Shape;271;p32"/>
          <p:cNvPicPr preferRelativeResize="0"/>
          <p:nvPr/>
        </p:nvPicPr>
        <p:blipFill rotWithShape="1">
          <a:blip r:embed="rId5">
            <a:alphaModFix/>
          </a:blip>
          <a:srcRect b="0" l="0" r="0" t="0"/>
          <a:stretch/>
        </p:blipFill>
        <p:spPr>
          <a:xfrm>
            <a:off x="6096000" y="2887869"/>
            <a:ext cx="5753100" cy="3343275"/>
          </a:xfrm>
          <a:prstGeom prst="rect">
            <a:avLst/>
          </a:prstGeom>
          <a:noFill/>
          <a:ln>
            <a:noFill/>
          </a:ln>
        </p:spPr>
      </p:pic>
      <p:sp>
        <p:nvSpPr>
          <p:cNvPr id="272" name="Google Shape;272;p32"/>
          <p:cNvSpPr txBox="1"/>
          <p:nvPr/>
        </p:nvSpPr>
        <p:spPr>
          <a:xfrm>
            <a:off x="6156542" y="6175332"/>
            <a:ext cx="56925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6">
                  <a:extLst>
                    <a:ext uri="{A12FA001-AC4F-418D-AE19-62706E023703}">
                      <ahyp:hlinkClr val="tx"/>
                    </a:ext>
                  </a:extLst>
                </a:hlinkClick>
              </a:rPr>
              <a:t>https://iris.peabody.vanderbilt.edu/module/di/cresource/q1/p02/#content</a:t>
            </a:r>
            <a:endParaRPr sz="1200">
              <a:solidFill>
                <a:schemeClr val="dk1"/>
              </a:solidFill>
              <a:latin typeface="Calibri"/>
              <a:ea typeface="Calibri"/>
              <a:cs typeface="Calibri"/>
              <a:sym typeface="Calibri"/>
            </a:endParaRPr>
          </a:p>
        </p:txBody>
      </p:sp>
      <p:sp>
        <p:nvSpPr>
          <p:cNvPr id="273" name="Google Shape;273;p32"/>
          <p:cNvSpPr txBox="1"/>
          <p:nvPr>
            <p:ph idx="4294967295"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
        <p:nvSpPr>
          <p:cNvPr id="274" name="Google Shape;274;p32"/>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