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7" r:id="rId3"/>
    <p:sldId id="289" r:id="rId4"/>
    <p:sldId id="258" r:id="rId5"/>
    <p:sldId id="259" r:id="rId6"/>
    <p:sldId id="260" r:id="rId7"/>
    <p:sldId id="287" r:id="rId8"/>
    <p:sldId id="288" r:id="rId9"/>
    <p:sldId id="263" r:id="rId10"/>
    <p:sldId id="285" r:id="rId11"/>
    <p:sldId id="286" r:id="rId12"/>
    <p:sldId id="266" r:id="rId13"/>
    <p:sldId id="283" r:id="rId14"/>
    <p:sldId id="284" r:id="rId15"/>
    <p:sldId id="269" r:id="rId16"/>
    <p:sldId id="281" r:id="rId17"/>
    <p:sldId id="282" r:id="rId18"/>
    <p:sldId id="278" r:id="rId19"/>
    <p:sldId id="279" r:id="rId20"/>
    <p:sldId id="280"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37EA2-016B-4CD1-84AC-456B97F30595}" type="datetimeFigureOut">
              <a:rPr lang="en-US" smtClean="0"/>
              <a:t>10/7/2022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7B4BD-6EA1-4D27-8B14-4B9E21983618}" type="slidenum">
              <a:rPr lang="en-US" smtClean="0"/>
              <a:t>‹#›</a:t>
            </a:fld>
            <a:endParaRPr lang="en-US"/>
          </a:p>
        </p:txBody>
      </p:sp>
    </p:spTree>
    <p:extLst>
      <p:ext uri="{BB962C8B-B14F-4D97-AF65-F5344CB8AC3E}">
        <p14:creationId xmlns:p14="http://schemas.microsoft.com/office/powerpoint/2010/main" val="29517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622f872804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622f87280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f7fb27d303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f7fb27d303_0_69:notes"/>
          <p:cNvSpPr txBox="1">
            <a:spLocks noGrp="1"/>
          </p:cNvSpPr>
          <p:nvPr>
            <p:ph type="body" idx="1"/>
          </p:nvPr>
        </p:nvSpPr>
        <p:spPr>
          <a:xfrm>
            <a:off x="685800" y="4400550"/>
            <a:ext cx="5486400" cy="3600600"/>
          </a:xfrm>
          <a:prstGeom prst="rect">
            <a:avLst/>
          </a:prstGeom>
          <a:noFill/>
          <a:ln>
            <a:noFill/>
          </a:ln>
        </p:spPr>
        <p:txBody>
          <a:bodyPr spcFirstLastPara="1" wrap="square" lIns="91250" tIns="45600" rIns="91250" bIns="45600" anchor="t" anchorCtr="0">
            <a:noAutofit/>
          </a:bodyPr>
          <a:lstStyle/>
          <a:p>
            <a:pPr marL="0" lvl="0" indent="0" algn="l" rtl="0">
              <a:lnSpc>
                <a:spcPct val="90000"/>
              </a:lnSpc>
              <a:spcBef>
                <a:spcPts val="1000"/>
              </a:spcBef>
              <a:spcAft>
                <a:spcPts val="0"/>
              </a:spcAft>
              <a:buClr>
                <a:schemeClr val="dk1"/>
              </a:buClr>
              <a:buSzPts val="1100"/>
              <a:buFont typeface="Arial"/>
              <a:buNone/>
            </a:pPr>
            <a:endParaRPr>
              <a:solidFill>
                <a:srgbClr val="000000"/>
              </a:solidFill>
            </a:endParaRPr>
          </a:p>
        </p:txBody>
      </p:sp>
      <p:sp>
        <p:nvSpPr>
          <p:cNvPr id="349" name="Google Shape;349;gf7fb27d303_0_69: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f7fb27d303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f7fb27d303_0_79:notes"/>
          <p:cNvSpPr txBox="1">
            <a:spLocks noGrp="1"/>
          </p:cNvSpPr>
          <p:nvPr>
            <p:ph type="body" idx="1"/>
          </p:nvPr>
        </p:nvSpPr>
        <p:spPr>
          <a:xfrm>
            <a:off x="685800" y="4400550"/>
            <a:ext cx="5486400" cy="3600600"/>
          </a:xfrm>
          <a:prstGeom prst="rect">
            <a:avLst/>
          </a:prstGeom>
          <a:noFill/>
          <a:ln>
            <a:noFill/>
          </a:ln>
        </p:spPr>
        <p:txBody>
          <a:bodyPr spcFirstLastPara="1" wrap="square" lIns="91250" tIns="45600" rIns="91250" bIns="45600" anchor="t" anchorCtr="0">
            <a:noAutofit/>
          </a:bodyPr>
          <a:lstStyle/>
          <a:p>
            <a:pPr marL="0" lvl="0" indent="0" algn="l" rtl="0">
              <a:lnSpc>
                <a:spcPct val="90000"/>
              </a:lnSpc>
              <a:spcBef>
                <a:spcPts val="1000"/>
              </a:spcBef>
              <a:spcAft>
                <a:spcPts val="0"/>
              </a:spcAft>
              <a:buSzPts val="1400"/>
              <a:buNone/>
            </a:pPr>
            <a:r>
              <a:rPr lang="en-US"/>
              <a:t>As Dylan Wiliam’s says: “As soon as students get the grade, the learning stops” (p. 146).</a:t>
            </a:r>
            <a:endParaRPr/>
          </a:p>
        </p:txBody>
      </p:sp>
      <p:sp>
        <p:nvSpPr>
          <p:cNvPr id="360" name="Google Shape;360;gf7fb27d303_0_79: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f7fb27d303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f7fb27d303_0_87:notes"/>
          <p:cNvSpPr txBox="1">
            <a:spLocks noGrp="1"/>
          </p:cNvSpPr>
          <p:nvPr>
            <p:ph type="body" idx="1"/>
          </p:nvPr>
        </p:nvSpPr>
        <p:spPr>
          <a:xfrm>
            <a:off x="685800" y="4400550"/>
            <a:ext cx="5486400" cy="36006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gf7fb27d303_0_87: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f7fb27d303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f7fb27d303_0_103:notes"/>
          <p:cNvSpPr txBox="1">
            <a:spLocks noGrp="1"/>
          </p:cNvSpPr>
          <p:nvPr>
            <p:ph type="body" idx="1"/>
          </p:nvPr>
        </p:nvSpPr>
        <p:spPr>
          <a:xfrm>
            <a:off x="685800" y="4400550"/>
            <a:ext cx="5486400" cy="3600600"/>
          </a:xfrm>
          <a:prstGeom prst="rect">
            <a:avLst/>
          </a:prstGeom>
          <a:noFill/>
          <a:ln>
            <a:noFill/>
          </a:ln>
        </p:spPr>
        <p:txBody>
          <a:bodyPr spcFirstLastPara="1" wrap="square" lIns="91250" tIns="45600" rIns="91250" bIns="45600" anchor="t" anchorCtr="0">
            <a:noAutofit/>
          </a:bodyPr>
          <a:lstStyle/>
          <a:p>
            <a:pPr marL="0" lvl="0" indent="0" algn="l" rtl="0">
              <a:lnSpc>
                <a:spcPct val="90000"/>
              </a:lnSpc>
              <a:spcBef>
                <a:spcPts val="500"/>
              </a:spcBef>
              <a:spcAft>
                <a:spcPts val="0"/>
              </a:spcAft>
              <a:buSzPts val="1400"/>
              <a:buNone/>
            </a:pPr>
            <a:endParaRPr sz="1700"/>
          </a:p>
          <a:p>
            <a:pPr marL="0" lvl="0" indent="0" algn="l" rtl="0">
              <a:lnSpc>
                <a:spcPct val="90000"/>
              </a:lnSpc>
              <a:spcBef>
                <a:spcPts val="500"/>
              </a:spcBef>
              <a:spcAft>
                <a:spcPts val="0"/>
              </a:spcAft>
              <a:buSzPts val="1400"/>
              <a:buNone/>
            </a:pPr>
            <a:endParaRPr sz="1700"/>
          </a:p>
        </p:txBody>
      </p:sp>
      <p:sp>
        <p:nvSpPr>
          <p:cNvPr id="385" name="Google Shape;385;gf7fb27d303_0_103: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f7fb27d303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f7fb27d303_0_128:notes"/>
          <p:cNvSpPr txBox="1">
            <a:spLocks noGrp="1"/>
          </p:cNvSpPr>
          <p:nvPr>
            <p:ph type="body" idx="1"/>
          </p:nvPr>
        </p:nvSpPr>
        <p:spPr>
          <a:xfrm>
            <a:off x="685800" y="4400550"/>
            <a:ext cx="5486400" cy="36006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gf7fb27d303_0_128: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f7fb27d303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f7fb27d303_0_138: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gf7fb27d303_0_138: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f7fb27d303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f7fb27d303_0_146: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gf7fb27d303_0_146: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f7fb27d303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f7fb27d303_0_164:notes"/>
          <p:cNvSpPr txBox="1">
            <a:spLocks noGrp="1"/>
          </p:cNvSpPr>
          <p:nvPr>
            <p:ph type="body" idx="1"/>
          </p:nvPr>
        </p:nvSpPr>
        <p:spPr>
          <a:xfrm>
            <a:off x="685800" y="4400550"/>
            <a:ext cx="5486400" cy="3600600"/>
          </a:xfrm>
          <a:prstGeom prst="rect">
            <a:avLst/>
          </a:prstGeom>
          <a:noFill/>
          <a:ln>
            <a:noFill/>
          </a:ln>
        </p:spPr>
        <p:txBody>
          <a:bodyPr spcFirstLastPara="1" wrap="square" lIns="91075" tIns="45550" rIns="91075" bIns="45550" anchor="t" anchorCtr="0">
            <a:noAutofit/>
          </a:bodyPr>
          <a:lstStyle/>
          <a:p>
            <a:pPr marL="0" lvl="0" indent="0" algn="l" rtl="0">
              <a:lnSpc>
                <a:spcPct val="9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440" name="Google Shape;440;gf7fb27d303_0_164:notes"/>
          <p:cNvSpPr txBox="1">
            <a:spLocks noGrp="1"/>
          </p:cNvSpPr>
          <p:nvPr>
            <p:ph type="sldNum" idx="12"/>
          </p:nvPr>
        </p:nvSpPr>
        <p:spPr>
          <a:xfrm>
            <a:off x="3884613" y="8685213"/>
            <a:ext cx="2971800" cy="458700"/>
          </a:xfrm>
          <a:prstGeom prst="rect">
            <a:avLst/>
          </a:prstGeom>
          <a:noFill/>
          <a:ln>
            <a:noFill/>
          </a:ln>
        </p:spPr>
        <p:txBody>
          <a:bodyPr spcFirstLastPara="1" wrap="square" lIns="91075" tIns="45550" rIns="91075" bIns="455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0b85c7d8bd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0b85c7d8bd_0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g10b85c7d8bd_0_1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f7fb27d303_0_176: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gf7fb27d303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f7fb27d303_0_0: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f7fb27d303_0_0:notes"/>
          <p:cNvSpPr>
            <a:spLocks noGrp="1" noRot="1" noChangeAspect="1"/>
          </p:cNvSpPr>
          <p:nvPr>
            <p:ph type="sldImg" idx="2"/>
          </p:nvPr>
        </p:nvSpPr>
        <p:spPr>
          <a:xfrm>
            <a:off x="709713" y="1142614"/>
            <a:ext cx="5438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f7fb27d303_0_182:notes"/>
          <p:cNvSpPr txBox="1">
            <a:spLocks noGrp="1"/>
          </p:cNvSpPr>
          <p:nvPr>
            <p:ph type="body" idx="1"/>
          </p:nvPr>
        </p:nvSpPr>
        <p:spPr>
          <a:xfrm>
            <a:off x="685800" y="4400550"/>
            <a:ext cx="5486400" cy="36006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gf7fb27d303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7fb27d303_0_6:notes"/>
          <p:cNvSpPr>
            <a:spLocks noGrp="1" noRot="1" noChangeAspect="1"/>
          </p:cNvSpPr>
          <p:nvPr>
            <p:ph type="sldImg" idx="2"/>
          </p:nvPr>
        </p:nvSpPr>
        <p:spPr>
          <a:xfrm>
            <a:off x="729258" y="1143000"/>
            <a:ext cx="5399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f7fb27d303_0_6:notes"/>
          <p:cNvSpPr txBox="1">
            <a:spLocks noGrp="1"/>
          </p:cNvSpPr>
          <p:nvPr>
            <p:ph type="body" idx="1"/>
          </p:nvPr>
        </p:nvSpPr>
        <p:spPr>
          <a:xfrm>
            <a:off x="685800" y="4400550"/>
            <a:ext cx="5486400" cy="3600600"/>
          </a:xfrm>
          <a:prstGeom prst="rect">
            <a:avLst/>
          </a:prstGeom>
          <a:noFill/>
          <a:ln>
            <a:noFill/>
          </a:ln>
        </p:spPr>
        <p:txBody>
          <a:bodyPr spcFirstLastPara="1" wrap="square" lIns="91250" tIns="45600" rIns="91250" bIns="45600" anchor="t" anchorCtr="0">
            <a:noAutofit/>
          </a:bodyPr>
          <a:lstStyle/>
          <a:p>
            <a:pPr marL="0" lvl="0" indent="0" algn="l" rtl="0">
              <a:lnSpc>
                <a:spcPct val="90000"/>
              </a:lnSpc>
              <a:spcBef>
                <a:spcPts val="1000"/>
              </a:spcBef>
              <a:spcAft>
                <a:spcPts val="0"/>
              </a:spcAft>
              <a:buClr>
                <a:schemeClr val="dk1"/>
              </a:buClr>
              <a:buSzPts val="1100"/>
              <a:buFont typeface="Arial"/>
              <a:buNone/>
            </a:pPr>
            <a:endParaRPr/>
          </a:p>
        </p:txBody>
      </p:sp>
      <p:sp>
        <p:nvSpPr>
          <p:cNvPr id="286" name="Google Shape;286;gf7fb27d303_0_6: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0b85c7d8b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0b85c7d8b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10b85c7d8b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7fb27d303_0_14:notes"/>
          <p:cNvSpPr>
            <a:spLocks noGrp="1" noRot="1" noChangeAspect="1"/>
          </p:cNvSpPr>
          <p:nvPr>
            <p:ph type="sldImg" idx="2"/>
          </p:nvPr>
        </p:nvSpPr>
        <p:spPr>
          <a:xfrm>
            <a:off x="729258" y="1143000"/>
            <a:ext cx="5399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f7fb27d303_0_14:notes"/>
          <p:cNvSpPr txBox="1">
            <a:spLocks noGrp="1"/>
          </p:cNvSpPr>
          <p:nvPr>
            <p:ph type="body" idx="1"/>
          </p:nvPr>
        </p:nvSpPr>
        <p:spPr>
          <a:xfrm>
            <a:off x="685800" y="4400550"/>
            <a:ext cx="5486400" cy="36006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f7fb27d303_0_14: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f7fb27d303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f7fb27d303_0_22:notes"/>
          <p:cNvSpPr txBox="1">
            <a:spLocks noGrp="1"/>
          </p:cNvSpPr>
          <p:nvPr>
            <p:ph type="body" idx="1"/>
          </p:nvPr>
        </p:nvSpPr>
        <p:spPr>
          <a:xfrm>
            <a:off x="685800" y="4400550"/>
            <a:ext cx="5486400" cy="3600600"/>
          </a:xfrm>
          <a:prstGeom prst="rect">
            <a:avLst/>
          </a:prstGeom>
          <a:noFill/>
          <a:ln>
            <a:noFill/>
          </a:ln>
        </p:spPr>
        <p:txBody>
          <a:bodyPr spcFirstLastPara="1" wrap="square" lIns="91250" tIns="45600" rIns="91250" bIns="45600" anchor="t" anchorCtr="0">
            <a:noAutofit/>
          </a:bodyPr>
          <a:lstStyle/>
          <a:p>
            <a:pPr marL="0" lvl="0" indent="0" algn="l" rtl="0">
              <a:lnSpc>
                <a:spcPct val="115000"/>
              </a:lnSpc>
              <a:spcBef>
                <a:spcPts val="0"/>
              </a:spcBef>
              <a:spcAft>
                <a:spcPts val="0"/>
              </a:spcAft>
              <a:buSzPts val="1400"/>
              <a:buNone/>
            </a:pPr>
            <a:endParaRPr b="1"/>
          </a:p>
        </p:txBody>
      </p:sp>
      <p:sp>
        <p:nvSpPr>
          <p:cNvPr id="312" name="Google Shape;312;gf7fb27d303_0_22: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7fb27d30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f7fb27d303_0_30:notes"/>
          <p:cNvSpPr txBox="1">
            <a:spLocks noGrp="1"/>
          </p:cNvSpPr>
          <p:nvPr>
            <p:ph type="body" idx="1"/>
          </p:nvPr>
        </p:nvSpPr>
        <p:spPr>
          <a:xfrm>
            <a:off x="685800" y="4400550"/>
            <a:ext cx="5486400" cy="3600600"/>
          </a:xfrm>
          <a:prstGeom prst="rect">
            <a:avLst/>
          </a:prstGeom>
          <a:noFill/>
          <a:ln>
            <a:noFill/>
          </a:ln>
        </p:spPr>
        <p:txBody>
          <a:bodyPr spcFirstLastPara="1" wrap="square" lIns="91250" tIns="45600" rIns="91250" bIns="45600" anchor="t" anchorCtr="0">
            <a:noAutofit/>
          </a:bodyPr>
          <a:lstStyle/>
          <a:p>
            <a:pPr marL="0" lvl="0" indent="0" algn="l" rtl="0">
              <a:lnSpc>
                <a:spcPct val="115000"/>
              </a:lnSpc>
              <a:spcBef>
                <a:spcPts val="0"/>
              </a:spcBef>
              <a:spcAft>
                <a:spcPts val="0"/>
              </a:spcAft>
              <a:buSzPts val="1400"/>
              <a:buNone/>
            </a:pPr>
            <a:endParaRPr b="1"/>
          </a:p>
        </p:txBody>
      </p:sp>
      <p:sp>
        <p:nvSpPr>
          <p:cNvPr id="321" name="Google Shape;321;gf7fb27d303_0_30: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0b85c7d8bd_0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0b85c7d8bd_0_4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10b85c7d8bd_0_4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f7fb27d303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f7fb27d303_0_39:notes"/>
          <p:cNvSpPr txBox="1">
            <a:spLocks noGrp="1"/>
          </p:cNvSpPr>
          <p:nvPr>
            <p:ph type="body" idx="1"/>
          </p:nvPr>
        </p:nvSpPr>
        <p:spPr>
          <a:xfrm>
            <a:off x="685800" y="4400550"/>
            <a:ext cx="5486400" cy="36006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f7fb27d303_0_39: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ciea.org/" TargetMode="External"/><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hyperlink" Target="https://creativecommons.org/licenses/by/4.0/"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89FE-8505-5E56-1F45-166A33F01C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648F0E-D040-30A6-C0D4-22D01956EE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8AB39-627C-D7CE-6A78-177AE7EB572C}"/>
              </a:ext>
            </a:extLst>
          </p:cNvPr>
          <p:cNvSpPr>
            <a:spLocks noGrp="1"/>
          </p:cNvSpPr>
          <p:nvPr>
            <p:ph type="dt" sz="half" idx="10"/>
          </p:nvPr>
        </p:nvSpPr>
        <p:spPr/>
        <p:txBody>
          <a:bodyPr/>
          <a:lstStyle/>
          <a:p>
            <a:fld id="{2022109C-36DF-40B6-935E-227A1358404C}" type="datetimeFigureOut">
              <a:rPr lang="en-US" smtClean="0"/>
              <a:t>10/7/2022</a:t>
            </a:fld>
            <a:endParaRPr lang="en-US"/>
          </a:p>
        </p:txBody>
      </p:sp>
      <p:sp>
        <p:nvSpPr>
          <p:cNvPr id="5" name="Footer Placeholder 4">
            <a:extLst>
              <a:ext uri="{FF2B5EF4-FFF2-40B4-BE49-F238E27FC236}">
                <a16:creationId xmlns:a16="http://schemas.microsoft.com/office/drawing/2014/main" id="{2074DDAE-5E72-B705-0486-C0D458DE7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5802C-8F29-C494-7AED-C53881471F58}"/>
              </a:ext>
            </a:extLst>
          </p:cNvPr>
          <p:cNvSpPr>
            <a:spLocks noGrp="1"/>
          </p:cNvSpPr>
          <p:nvPr>
            <p:ph type="sldNum" sz="quarter" idx="12"/>
          </p:nvPr>
        </p:nvSpPr>
        <p:spPr/>
        <p:txBody>
          <a:bodyPr/>
          <a:lstStyle/>
          <a:p>
            <a:fld id="{17685B71-3F69-4D21-8A0B-4E14E5DEA54B}" type="slidenum">
              <a:rPr lang="en-US" smtClean="0"/>
              <a:t>‹#›</a:t>
            </a:fld>
            <a:endParaRPr lang="en-US"/>
          </a:p>
        </p:txBody>
      </p:sp>
    </p:spTree>
    <p:extLst>
      <p:ext uri="{BB962C8B-B14F-4D97-AF65-F5344CB8AC3E}">
        <p14:creationId xmlns:p14="http://schemas.microsoft.com/office/powerpoint/2010/main" val="279086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444C-B993-29DD-0160-C73127980D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F1909E-5904-C4D2-3E7F-390CA3037F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AE544-34E8-61D0-A4DD-8D36ADE226C3}"/>
              </a:ext>
            </a:extLst>
          </p:cNvPr>
          <p:cNvSpPr>
            <a:spLocks noGrp="1"/>
          </p:cNvSpPr>
          <p:nvPr>
            <p:ph type="dt" sz="half" idx="10"/>
          </p:nvPr>
        </p:nvSpPr>
        <p:spPr/>
        <p:txBody>
          <a:bodyPr/>
          <a:lstStyle/>
          <a:p>
            <a:fld id="{2022109C-36DF-40B6-935E-227A1358404C}" type="datetimeFigureOut">
              <a:rPr lang="en-US" smtClean="0"/>
              <a:t>10/7/2022</a:t>
            </a:fld>
            <a:endParaRPr lang="en-US"/>
          </a:p>
        </p:txBody>
      </p:sp>
      <p:sp>
        <p:nvSpPr>
          <p:cNvPr id="5" name="Footer Placeholder 4">
            <a:extLst>
              <a:ext uri="{FF2B5EF4-FFF2-40B4-BE49-F238E27FC236}">
                <a16:creationId xmlns:a16="http://schemas.microsoft.com/office/drawing/2014/main" id="{F71346F8-4FAE-BE59-6FD5-77A66984E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D6F72-85CE-FBAD-4E9C-11CD6A7A1DDA}"/>
              </a:ext>
            </a:extLst>
          </p:cNvPr>
          <p:cNvSpPr>
            <a:spLocks noGrp="1"/>
          </p:cNvSpPr>
          <p:nvPr>
            <p:ph type="sldNum" sz="quarter" idx="12"/>
          </p:nvPr>
        </p:nvSpPr>
        <p:spPr/>
        <p:txBody>
          <a:bodyPr/>
          <a:lstStyle/>
          <a:p>
            <a:fld id="{17685B71-3F69-4D21-8A0B-4E14E5DEA54B}" type="slidenum">
              <a:rPr lang="en-US" smtClean="0"/>
              <a:t>‹#›</a:t>
            </a:fld>
            <a:endParaRPr lang="en-US"/>
          </a:p>
        </p:txBody>
      </p:sp>
    </p:spTree>
    <p:extLst>
      <p:ext uri="{BB962C8B-B14F-4D97-AF65-F5344CB8AC3E}">
        <p14:creationId xmlns:p14="http://schemas.microsoft.com/office/powerpoint/2010/main" val="355538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7AD699-B51D-D2D4-5BB4-4426C90AC5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2BF25F-85BC-A3E9-2966-405E2AF794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BD74E-55F8-E8D7-53F3-A09819252DD6}"/>
              </a:ext>
            </a:extLst>
          </p:cNvPr>
          <p:cNvSpPr>
            <a:spLocks noGrp="1"/>
          </p:cNvSpPr>
          <p:nvPr>
            <p:ph type="dt" sz="half" idx="10"/>
          </p:nvPr>
        </p:nvSpPr>
        <p:spPr/>
        <p:txBody>
          <a:bodyPr/>
          <a:lstStyle/>
          <a:p>
            <a:fld id="{2022109C-36DF-40B6-935E-227A1358404C}" type="datetimeFigureOut">
              <a:rPr lang="en-US" smtClean="0"/>
              <a:t>10/7/2022</a:t>
            </a:fld>
            <a:endParaRPr lang="en-US"/>
          </a:p>
        </p:txBody>
      </p:sp>
      <p:sp>
        <p:nvSpPr>
          <p:cNvPr id="5" name="Footer Placeholder 4">
            <a:extLst>
              <a:ext uri="{FF2B5EF4-FFF2-40B4-BE49-F238E27FC236}">
                <a16:creationId xmlns:a16="http://schemas.microsoft.com/office/drawing/2014/main" id="{B17ADFA4-2267-A162-93BC-A8EB4F8BF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32D15-1FC0-0D39-7418-52D7C2F7A7C6}"/>
              </a:ext>
            </a:extLst>
          </p:cNvPr>
          <p:cNvSpPr>
            <a:spLocks noGrp="1"/>
          </p:cNvSpPr>
          <p:nvPr>
            <p:ph type="sldNum" sz="quarter" idx="12"/>
          </p:nvPr>
        </p:nvSpPr>
        <p:spPr/>
        <p:txBody>
          <a:bodyPr/>
          <a:lstStyle/>
          <a:p>
            <a:fld id="{17685B71-3F69-4D21-8A0B-4E14E5DEA54B}" type="slidenum">
              <a:rPr lang="en-US" smtClean="0"/>
              <a:t>‹#›</a:t>
            </a:fld>
            <a:endParaRPr lang="en-US"/>
          </a:p>
        </p:txBody>
      </p:sp>
    </p:spTree>
    <p:extLst>
      <p:ext uri="{BB962C8B-B14F-4D97-AF65-F5344CB8AC3E}">
        <p14:creationId xmlns:p14="http://schemas.microsoft.com/office/powerpoint/2010/main" val="769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4"/>
        <p:cNvGrpSpPr/>
        <p:nvPr/>
      </p:nvGrpSpPr>
      <p:grpSpPr>
        <a:xfrm>
          <a:off x="0" y="0"/>
          <a:ext cx="0" cy="0"/>
          <a:chOff x="0" y="0"/>
          <a:chExt cx="0" cy="0"/>
        </a:xfrm>
      </p:grpSpPr>
      <p:sp>
        <p:nvSpPr>
          <p:cNvPr id="205" name="Google Shape;205;p28"/>
          <p:cNvSpPr txBox="1">
            <a:spLocks noGrp="1"/>
          </p:cNvSpPr>
          <p:nvPr>
            <p:ph type="ctrTitle"/>
          </p:nvPr>
        </p:nvSpPr>
        <p:spPr>
          <a:xfrm>
            <a:off x="838200" y="1986612"/>
            <a:ext cx="9829800" cy="19041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262626"/>
              </a:buClr>
              <a:buSzPts val="4800"/>
              <a:buFont typeface="Calibri"/>
              <a:buNone/>
              <a:defRPr sz="4800" b="1" i="0">
                <a:solidFill>
                  <a:srgbClr val="262626"/>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 name="Google Shape;206;p28"/>
          <p:cNvSpPr txBox="1">
            <a:spLocks noGrp="1"/>
          </p:cNvSpPr>
          <p:nvPr>
            <p:ph type="subTitle" idx="1"/>
          </p:nvPr>
        </p:nvSpPr>
        <p:spPr>
          <a:xfrm>
            <a:off x="838200" y="3991918"/>
            <a:ext cx="9829800" cy="8742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1000"/>
              </a:spcBef>
              <a:spcAft>
                <a:spcPts val="0"/>
              </a:spcAft>
              <a:buClr>
                <a:srgbClr val="7F7F7F"/>
              </a:buClr>
              <a:buSzPts val="2400"/>
              <a:buNone/>
              <a:defRPr sz="2400" b="0" i="0">
                <a:solidFill>
                  <a:srgbClr val="7F7F7F"/>
                </a:solidFill>
                <a:latin typeface="Calibri"/>
                <a:ea typeface="Calibri"/>
                <a:cs typeface="Calibri"/>
                <a:sym typeface="Calibri"/>
              </a:defRPr>
            </a:lvl1pPr>
            <a:lvl2pPr lvl="1" algn="ctr" rtl="0">
              <a:lnSpc>
                <a:spcPct val="90000"/>
              </a:lnSpc>
              <a:spcBef>
                <a:spcPts val="500"/>
              </a:spcBef>
              <a:spcAft>
                <a:spcPts val="0"/>
              </a:spcAft>
              <a:buClr>
                <a:srgbClr val="595959"/>
              </a:buClr>
              <a:buSzPts val="2000"/>
              <a:buNone/>
              <a:defRPr sz="2000"/>
            </a:lvl2pPr>
            <a:lvl3pPr lvl="2" algn="ctr" rtl="0">
              <a:lnSpc>
                <a:spcPct val="90000"/>
              </a:lnSpc>
              <a:spcBef>
                <a:spcPts val="500"/>
              </a:spcBef>
              <a:spcAft>
                <a:spcPts val="0"/>
              </a:spcAft>
              <a:buClr>
                <a:srgbClr val="595959"/>
              </a:buClr>
              <a:buSzPts val="1800"/>
              <a:buNone/>
              <a:defRPr sz="1800"/>
            </a:lvl3pPr>
            <a:lvl4pPr lvl="3" algn="ctr" rtl="0">
              <a:lnSpc>
                <a:spcPct val="90000"/>
              </a:lnSpc>
              <a:spcBef>
                <a:spcPts val="500"/>
              </a:spcBef>
              <a:spcAft>
                <a:spcPts val="0"/>
              </a:spcAft>
              <a:buClr>
                <a:srgbClr val="595959"/>
              </a:buClr>
              <a:buSzPts val="1600"/>
              <a:buNone/>
              <a:defRPr sz="1600"/>
            </a:lvl4pPr>
            <a:lvl5pPr lvl="4" algn="ctr" rtl="0">
              <a:lnSpc>
                <a:spcPct val="90000"/>
              </a:lnSpc>
              <a:spcBef>
                <a:spcPts val="500"/>
              </a:spcBef>
              <a:spcAft>
                <a:spcPts val="0"/>
              </a:spcAft>
              <a:buClr>
                <a:srgbClr val="59595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207" name="Google Shape;207;p28">
            <a:hlinkClick r:id="rId2"/>
          </p:cNvPr>
          <p:cNvPicPr preferRelativeResize="0"/>
          <p:nvPr/>
        </p:nvPicPr>
        <p:blipFill rotWithShape="1">
          <a:blip r:embed="rId3">
            <a:alphaModFix/>
          </a:blip>
          <a:srcRect/>
          <a:stretch/>
        </p:blipFill>
        <p:spPr>
          <a:xfrm>
            <a:off x="838202" y="744283"/>
            <a:ext cx="2608541" cy="793239"/>
          </a:xfrm>
          <a:prstGeom prst="rect">
            <a:avLst/>
          </a:prstGeom>
          <a:noFill/>
          <a:ln>
            <a:noFill/>
          </a:ln>
        </p:spPr>
      </p:pic>
      <p:sp>
        <p:nvSpPr>
          <p:cNvPr id="208" name="Google Shape;208;p28"/>
          <p:cNvSpPr/>
          <p:nvPr/>
        </p:nvSpPr>
        <p:spPr>
          <a:xfrm>
            <a:off x="10668000" y="0"/>
            <a:ext cx="1524000" cy="6858000"/>
          </a:xfrm>
          <a:prstGeom prst="rect">
            <a:avLst/>
          </a:prstGeom>
          <a:solidFill>
            <a:srgbClr val="00A8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28"/>
          <p:cNvSpPr/>
          <p:nvPr/>
        </p:nvSpPr>
        <p:spPr>
          <a:xfrm>
            <a:off x="728872" y="6370436"/>
            <a:ext cx="677100" cy="351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28"/>
          <p:cNvSpPr/>
          <p:nvPr/>
        </p:nvSpPr>
        <p:spPr>
          <a:xfrm>
            <a:off x="10669928" y="13502"/>
            <a:ext cx="1524000" cy="6858000"/>
          </a:xfrm>
          <a:prstGeom prst="rect">
            <a:avLst/>
          </a:prstGeom>
          <a:solidFill>
            <a:srgbClr val="11B995">
              <a:alpha val="447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28"/>
          <p:cNvSpPr txBox="1">
            <a:spLocks noGrp="1"/>
          </p:cNvSpPr>
          <p:nvPr>
            <p:ph type="body" idx="2"/>
          </p:nvPr>
        </p:nvSpPr>
        <p:spPr>
          <a:xfrm>
            <a:off x="838200" y="5013325"/>
            <a:ext cx="9828000" cy="1357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7F7F7F"/>
              </a:buClr>
              <a:buSzPts val="2400"/>
              <a:buNone/>
              <a:defRPr sz="2400">
                <a:solidFill>
                  <a:srgbClr val="7F7F7F"/>
                </a:solidFill>
              </a:defRPr>
            </a:lvl1pPr>
            <a:lvl2pPr marL="914400" lvl="1" indent="-342900" algn="l" rtl="0">
              <a:lnSpc>
                <a:spcPct val="90000"/>
              </a:lnSpc>
              <a:spcBef>
                <a:spcPts val="500"/>
              </a:spcBef>
              <a:spcAft>
                <a:spcPts val="0"/>
              </a:spcAft>
              <a:buClr>
                <a:srgbClr val="595959"/>
              </a:buClr>
              <a:buSzPts val="1800"/>
              <a:buChar char="▪"/>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2" name="Google Shape;212;p28"/>
          <p:cNvSpPr/>
          <p:nvPr/>
        </p:nvSpPr>
        <p:spPr>
          <a:xfrm>
            <a:off x="728870" y="6281804"/>
            <a:ext cx="848100" cy="439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13" name="Google Shape;213;p28"/>
          <p:cNvGrpSpPr/>
          <p:nvPr/>
        </p:nvGrpSpPr>
        <p:grpSpPr>
          <a:xfrm>
            <a:off x="932796" y="6312411"/>
            <a:ext cx="2513814" cy="383100"/>
            <a:chOff x="848834" y="5976182"/>
            <a:chExt cx="2513814" cy="383100"/>
          </a:xfrm>
        </p:grpSpPr>
        <p:pic>
          <p:nvPicPr>
            <p:cNvPr id="214" name="Google Shape;214;p28">
              <a:hlinkClick r:id="rId4"/>
            </p:cNvPr>
            <p:cNvPicPr preferRelativeResize="0"/>
            <p:nvPr/>
          </p:nvPicPr>
          <p:blipFill rotWithShape="1">
            <a:blip r:embed="rId5">
              <a:alphaModFix amt="50000"/>
            </a:blip>
            <a:srcRect/>
            <a:stretch/>
          </p:blipFill>
          <p:spPr>
            <a:xfrm>
              <a:off x="848834" y="6023174"/>
              <a:ext cx="598970" cy="284127"/>
            </a:xfrm>
            <a:prstGeom prst="rect">
              <a:avLst/>
            </a:prstGeom>
            <a:noFill/>
            <a:ln>
              <a:noFill/>
            </a:ln>
          </p:spPr>
        </p:pic>
        <p:sp>
          <p:nvSpPr>
            <p:cNvPr id="215" name="Google Shape;215;p28"/>
            <p:cNvSpPr txBox="1"/>
            <p:nvPr/>
          </p:nvSpPr>
          <p:spPr>
            <a:xfrm>
              <a:off x="1466648" y="5976182"/>
              <a:ext cx="1896000" cy="383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700" b="0" i="0" u="none" strike="noStrike" cap="none">
                  <a:solidFill>
                    <a:srgbClr val="898989"/>
                  </a:solidFill>
                  <a:latin typeface="Calibri"/>
                  <a:ea typeface="Calibri"/>
                  <a:cs typeface="Calibri"/>
                  <a:sym typeface="Calibri"/>
                </a:rPr>
                <a:t>This work is licensed under a </a:t>
              </a:r>
              <a:br>
                <a:rPr lang="en-US" sz="700" b="0" i="0" u="none" strike="noStrike" cap="none">
                  <a:solidFill>
                    <a:srgbClr val="898989"/>
                  </a:solidFill>
                  <a:latin typeface="Calibri"/>
                  <a:ea typeface="Calibri"/>
                  <a:cs typeface="Calibri"/>
                  <a:sym typeface="Calibri"/>
                </a:rPr>
              </a:br>
              <a:r>
                <a:rPr lang="en-US" sz="700" b="0" i="0" u="none" strike="noStrike" cap="none">
                  <a:solidFill>
                    <a:srgbClr val="898989"/>
                  </a:solidFill>
                  <a:latin typeface="Calibri"/>
                  <a:ea typeface="Calibri"/>
                  <a:cs typeface="Calibri"/>
                  <a:sym typeface="Calibri"/>
                </a:rPr>
                <a:t>Creative Commons Attribution 4.0</a:t>
              </a:r>
              <a:endParaRPr/>
            </a:p>
            <a:p>
              <a:pPr marL="0" marR="0" lvl="0" indent="0" algn="l" rtl="0">
                <a:lnSpc>
                  <a:spcPct val="90000"/>
                </a:lnSpc>
                <a:spcBef>
                  <a:spcPts val="0"/>
                </a:spcBef>
                <a:spcAft>
                  <a:spcPts val="0"/>
                </a:spcAft>
                <a:buNone/>
              </a:pPr>
              <a:r>
                <a:rPr lang="en-US" sz="700" b="0" i="0" u="none" strike="noStrike" cap="none">
                  <a:solidFill>
                    <a:srgbClr val="898989"/>
                  </a:solidFill>
                  <a:latin typeface="Calibri"/>
                  <a:ea typeface="Calibri"/>
                  <a:cs typeface="Calibri"/>
                  <a:sym typeface="Calibri"/>
                </a:rPr>
                <a:t>International License.</a:t>
              </a:r>
              <a:endParaRPr/>
            </a:p>
          </p:txBody>
        </p:sp>
      </p:grpSp>
    </p:spTree>
    <p:extLst>
      <p:ext uri="{BB962C8B-B14F-4D97-AF65-F5344CB8AC3E}">
        <p14:creationId xmlns:p14="http://schemas.microsoft.com/office/powerpoint/2010/main" val="2965249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838200" y="365125"/>
            <a:ext cx="10515600" cy="885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8" name="Google Shape;218;p29"/>
          <p:cNvSpPr txBox="1">
            <a:spLocks noGrp="1"/>
          </p:cNvSpPr>
          <p:nvPr>
            <p:ph type="body" idx="1"/>
          </p:nvPr>
        </p:nvSpPr>
        <p:spPr>
          <a:xfrm>
            <a:off x="838200" y="1394306"/>
            <a:ext cx="10515600" cy="4842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solidFill>
                  <a:schemeClr val="dk1"/>
                </a:solidFill>
              </a:defRPr>
            </a:lvl1pPr>
            <a:lvl2pPr marL="914400" lvl="1" indent="-342900" algn="l" rtl="0">
              <a:lnSpc>
                <a:spcPct val="90000"/>
              </a:lnSpc>
              <a:spcBef>
                <a:spcPts val="500"/>
              </a:spcBef>
              <a:spcAft>
                <a:spcPts val="0"/>
              </a:spcAft>
              <a:buClr>
                <a:schemeClr val="dk1"/>
              </a:buClr>
              <a:buSzPts val="1800"/>
              <a:buChar char="▪"/>
              <a:defRPr>
                <a:solidFill>
                  <a:schemeClr val="dk1"/>
                </a:solidFill>
              </a:defRPr>
            </a:lvl2pPr>
            <a:lvl3pPr marL="1371600" lvl="2" indent="-342900" algn="l" rtl="0">
              <a:lnSpc>
                <a:spcPct val="90000"/>
              </a:lnSpc>
              <a:spcBef>
                <a:spcPts val="500"/>
              </a:spcBef>
              <a:spcAft>
                <a:spcPts val="0"/>
              </a:spcAft>
              <a:buClr>
                <a:schemeClr val="dk1"/>
              </a:buClr>
              <a:buSzPts val="1800"/>
              <a:buChar char="•"/>
              <a:defRPr>
                <a:solidFill>
                  <a:schemeClr val="dk1"/>
                </a:solidFill>
              </a:defRPr>
            </a:lvl3pPr>
            <a:lvl4pPr marL="1828800" lvl="3" indent="-342900" algn="l" rtl="0">
              <a:lnSpc>
                <a:spcPct val="90000"/>
              </a:lnSpc>
              <a:spcBef>
                <a:spcPts val="500"/>
              </a:spcBef>
              <a:spcAft>
                <a:spcPts val="0"/>
              </a:spcAft>
              <a:buClr>
                <a:schemeClr val="dk1"/>
              </a:buClr>
              <a:buSzPts val="1800"/>
              <a:buChar char="▪"/>
              <a:defRPr>
                <a:solidFill>
                  <a:schemeClr val="dk1"/>
                </a:solidFill>
              </a:defRPr>
            </a:lvl4pPr>
            <a:lvl5pPr marL="2286000" lvl="4" indent="-342900" algn="l" rtl="0">
              <a:lnSpc>
                <a:spcPct val="90000"/>
              </a:lnSpc>
              <a:spcBef>
                <a:spcPts val="500"/>
              </a:spcBef>
              <a:spcAft>
                <a:spcPts val="0"/>
              </a:spcAft>
              <a:buClr>
                <a:schemeClr val="dk1"/>
              </a:buClr>
              <a:buSzPts val="1800"/>
              <a:buChar char="•"/>
              <a:defRPr>
                <a:solidFill>
                  <a:schemeClr val="dk1"/>
                </a:solidFill>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219" name="Google Shape;219;p29"/>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lvl1pPr>
            <a:lvl2pPr marL="0" lvl="1" indent="0" algn="r" rtl="0">
              <a:spcBef>
                <a:spcPts val="0"/>
              </a:spcBef>
              <a:buNone/>
              <a:defRPr sz="1200"/>
            </a:lvl2pPr>
            <a:lvl3pPr marL="0" lvl="2" indent="0" algn="r" rtl="0">
              <a:spcBef>
                <a:spcPts val="0"/>
              </a:spcBef>
              <a:buNone/>
              <a:defRPr sz="1200"/>
            </a:lvl3pPr>
            <a:lvl4pPr marL="0" lvl="3" indent="0" algn="r" rtl="0">
              <a:spcBef>
                <a:spcPts val="0"/>
              </a:spcBef>
              <a:buNone/>
              <a:defRPr sz="1200"/>
            </a:lvl4pPr>
            <a:lvl5pPr marL="0" lvl="4" indent="0" algn="r" rtl="0">
              <a:spcBef>
                <a:spcPts val="0"/>
              </a:spcBef>
              <a:buNone/>
              <a:defRPr sz="1200"/>
            </a:lvl5pPr>
            <a:lvl6pPr marL="0" lvl="5" indent="0" algn="r" rtl="0">
              <a:spcBef>
                <a:spcPts val="0"/>
              </a:spcBef>
              <a:buNone/>
              <a:defRPr sz="1200"/>
            </a:lvl6pPr>
            <a:lvl7pPr marL="0" lvl="6" indent="0" algn="r" rtl="0">
              <a:spcBef>
                <a:spcPts val="0"/>
              </a:spcBef>
              <a:buNone/>
              <a:defRPr sz="1200"/>
            </a:lvl7pPr>
            <a:lvl8pPr marL="0" lvl="7" indent="0" algn="r" rtl="0">
              <a:spcBef>
                <a:spcPts val="0"/>
              </a:spcBef>
              <a:buNone/>
              <a:defRPr sz="1200"/>
            </a:lvl8pPr>
            <a:lvl9pPr marL="0" lvl="8" indent="0" algn="r" rtl="0">
              <a:spcBef>
                <a:spcPts val="0"/>
              </a:spcBef>
              <a:buNone/>
              <a:defRPr sz="1200"/>
            </a:lvl9pPr>
          </a:lstStyle>
          <a:p>
            <a:pPr marL="0" lvl="0" indent="0" algn="r" rtl="0">
              <a:spcBef>
                <a:spcPts val="0"/>
              </a:spcBef>
              <a:spcAft>
                <a:spcPts val="0"/>
              </a:spcAft>
              <a:buNone/>
            </a:pPr>
            <a:fld id="{00000000-1234-1234-1234-123412341234}" type="slidenum">
              <a:rPr lang="en-US"/>
              <a:t>‹#›</a:t>
            </a:fld>
            <a:endParaRPr/>
          </a:p>
        </p:txBody>
      </p:sp>
      <p:pic>
        <p:nvPicPr>
          <p:cNvPr id="220" name="Google Shape;220;p29"/>
          <p:cNvPicPr preferRelativeResize="0"/>
          <p:nvPr/>
        </p:nvPicPr>
        <p:blipFill rotWithShape="1">
          <a:blip r:embed="rId2">
            <a:alphaModFix/>
          </a:blip>
          <a:srcRect/>
          <a:stretch/>
        </p:blipFill>
        <p:spPr>
          <a:xfrm>
            <a:off x="9071006" y="169560"/>
            <a:ext cx="1283880" cy="390419"/>
          </a:xfrm>
          <a:prstGeom prst="rect">
            <a:avLst/>
          </a:prstGeom>
          <a:noFill/>
          <a:ln>
            <a:noFill/>
          </a:ln>
        </p:spPr>
      </p:pic>
      <p:cxnSp>
        <p:nvCxnSpPr>
          <p:cNvPr id="221" name="Google Shape;221;p29"/>
          <p:cNvCxnSpPr/>
          <p:nvPr/>
        </p:nvCxnSpPr>
        <p:spPr>
          <a:xfrm>
            <a:off x="923925" y="1269999"/>
            <a:ext cx="10429800" cy="0"/>
          </a:xfrm>
          <a:prstGeom prst="straightConnector1">
            <a:avLst/>
          </a:prstGeom>
          <a:noFill/>
          <a:ln w="19050" cap="flat" cmpd="sng">
            <a:solidFill>
              <a:srgbClr val="00A84F"/>
            </a:solidFill>
            <a:prstDash val="solid"/>
            <a:miter lim="800000"/>
            <a:headEnd type="none" w="sm" len="sm"/>
            <a:tailEnd type="none" w="sm" len="sm"/>
          </a:ln>
        </p:spPr>
      </p:cxnSp>
      <p:pic>
        <p:nvPicPr>
          <p:cNvPr id="222" name="Google Shape;222;p29"/>
          <p:cNvPicPr preferRelativeResize="0"/>
          <p:nvPr/>
        </p:nvPicPr>
        <p:blipFill>
          <a:blip r:embed="rId3">
            <a:alphaModFix/>
          </a:blip>
          <a:stretch>
            <a:fillRect/>
          </a:stretch>
        </p:blipFill>
        <p:spPr>
          <a:xfrm>
            <a:off x="10545063" y="153533"/>
            <a:ext cx="1280159" cy="422453"/>
          </a:xfrm>
          <a:prstGeom prst="rect">
            <a:avLst/>
          </a:prstGeom>
          <a:noFill/>
          <a:ln>
            <a:noFill/>
          </a:ln>
        </p:spPr>
      </p:pic>
    </p:spTree>
    <p:extLst>
      <p:ext uri="{BB962C8B-B14F-4D97-AF65-F5344CB8AC3E}">
        <p14:creationId xmlns:p14="http://schemas.microsoft.com/office/powerpoint/2010/main" val="558440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type="secHead">
  <p:cSld name="1_Section Header">
    <p:bg>
      <p:bgPr>
        <a:solidFill>
          <a:srgbClr val="00A84F"/>
        </a:solidFill>
        <a:effectLst/>
      </p:bgPr>
    </p:bg>
    <p:spTree>
      <p:nvGrpSpPr>
        <p:cNvPr id="1" name="Shape 223"/>
        <p:cNvGrpSpPr/>
        <p:nvPr/>
      </p:nvGrpSpPr>
      <p:grpSpPr>
        <a:xfrm>
          <a:off x="0" y="0"/>
          <a:ext cx="0" cy="0"/>
          <a:chOff x="0" y="0"/>
          <a:chExt cx="0" cy="0"/>
        </a:xfrm>
      </p:grpSpPr>
      <p:sp>
        <p:nvSpPr>
          <p:cNvPr id="224" name="Google Shape;224;p30"/>
          <p:cNvSpPr/>
          <p:nvPr/>
        </p:nvSpPr>
        <p:spPr>
          <a:xfrm>
            <a:off x="831851" y="6356354"/>
            <a:ext cx="564600" cy="365100"/>
          </a:xfrm>
          <a:prstGeom prst="rect">
            <a:avLst/>
          </a:prstGeom>
          <a:solidFill>
            <a:srgbClr val="00A8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5" name="Google Shape;225;p30"/>
          <p:cNvSpPr/>
          <p:nvPr/>
        </p:nvSpPr>
        <p:spPr>
          <a:xfrm>
            <a:off x="0" y="13502"/>
            <a:ext cx="12193800" cy="6858000"/>
          </a:xfrm>
          <a:prstGeom prst="rect">
            <a:avLst/>
          </a:prstGeom>
          <a:solidFill>
            <a:srgbClr val="11B995">
              <a:alpha val="447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30"/>
          <p:cNvSpPr txBox="1">
            <a:spLocks noGrp="1"/>
          </p:cNvSpPr>
          <p:nvPr>
            <p:ph type="title"/>
          </p:nvPr>
        </p:nvSpPr>
        <p:spPr>
          <a:xfrm>
            <a:off x="831851" y="144211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4800"/>
              <a:buFont typeface="Calibri"/>
              <a:buNone/>
              <a:defRPr sz="4800" b="1" i="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p30"/>
          <p:cNvSpPr txBox="1">
            <a:spLocks noGrp="1"/>
          </p:cNvSpPr>
          <p:nvPr>
            <p:ph type="body" idx="1"/>
          </p:nvPr>
        </p:nvSpPr>
        <p:spPr>
          <a:xfrm>
            <a:off x="831851" y="432184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lt1"/>
              </a:buClr>
              <a:buSzPts val="2600"/>
              <a:buNone/>
              <a:defRPr sz="2600">
                <a:solidFill>
                  <a:schemeClr val="lt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8" name="Google Shape;228;p30"/>
          <p:cNvSpPr txBox="1">
            <a:spLocks noGrp="1"/>
          </p:cNvSpPr>
          <p:nvPr>
            <p:ph type="ftr" idx="11"/>
          </p:nvPr>
        </p:nvSpPr>
        <p:spPr>
          <a:xfrm>
            <a:off x="5546667" y="6356354"/>
            <a:ext cx="1098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9" name="Google Shape;229;p30"/>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30" name="Google Shape;230;p30"/>
          <p:cNvCxnSpPr/>
          <p:nvPr/>
        </p:nvCxnSpPr>
        <p:spPr>
          <a:xfrm>
            <a:off x="923927" y="4321839"/>
            <a:ext cx="10423500" cy="0"/>
          </a:xfrm>
          <a:prstGeom prst="straightConnector1">
            <a:avLst/>
          </a:prstGeom>
          <a:noFill/>
          <a:ln w="19050" cap="flat" cmpd="sng">
            <a:solidFill>
              <a:schemeClr val="lt1"/>
            </a:solidFill>
            <a:prstDash val="solid"/>
            <a:miter lim="800000"/>
            <a:headEnd type="none" w="sm" len="sm"/>
            <a:tailEnd type="none" w="sm" len="sm"/>
          </a:ln>
        </p:spPr>
      </p:cxnSp>
      <p:pic>
        <p:nvPicPr>
          <p:cNvPr id="231" name="Google Shape;231;p30"/>
          <p:cNvPicPr preferRelativeResize="0"/>
          <p:nvPr/>
        </p:nvPicPr>
        <p:blipFill rotWithShape="1">
          <a:blip r:embed="rId2">
            <a:alphaModFix/>
          </a:blip>
          <a:srcRect/>
          <a:stretch/>
        </p:blipFill>
        <p:spPr>
          <a:xfrm>
            <a:off x="9106195" y="307890"/>
            <a:ext cx="1283876" cy="390419"/>
          </a:xfrm>
          <a:prstGeom prst="rect">
            <a:avLst/>
          </a:prstGeom>
          <a:noFill/>
          <a:ln>
            <a:noFill/>
          </a:ln>
        </p:spPr>
      </p:pic>
      <p:pic>
        <p:nvPicPr>
          <p:cNvPr id="232" name="Google Shape;232;p30"/>
          <p:cNvPicPr preferRelativeResize="0"/>
          <p:nvPr/>
        </p:nvPicPr>
        <p:blipFill rotWithShape="1">
          <a:blip r:embed="rId3">
            <a:alphaModFix/>
          </a:blip>
          <a:srcRect/>
          <a:stretch/>
        </p:blipFill>
        <p:spPr>
          <a:xfrm>
            <a:off x="906800" y="6441394"/>
            <a:ext cx="411171" cy="195043"/>
          </a:xfrm>
          <a:prstGeom prst="rect">
            <a:avLst/>
          </a:prstGeom>
          <a:noFill/>
          <a:ln>
            <a:noFill/>
          </a:ln>
        </p:spPr>
      </p:pic>
      <p:pic>
        <p:nvPicPr>
          <p:cNvPr id="233" name="Google Shape;233;p30"/>
          <p:cNvPicPr preferRelativeResize="0"/>
          <p:nvPr/>
        </p:nvPicPr>
        <p:blipFill>
          <a:blip r:embed="rId4">
            <a:alphaModFix/>
          </a:blip>
          <a:stretch>
            <a:fillRect/>
          </a:stretch>
        </p:blipFill>
        <p:spPr>
          <a:xfrm>
            <a:off x="10766400" y="298271"/>
            <a:ext cx="1280159" cy="409651"/>
          </a:xfrm>
          <a:prstGeom prst="rect">
            <a:avLst/>
          </a:prstGeom>
          <a:noFill/>
          <a:ln>
            <a:noFill/>
          </a:ln>
        </p:spPr>
      </p:pic>
    </p:spTree>
    <p:extLst>
      <p:ext uri="{BB962C8B-B14F-4D97-AF65-F5344CB8AC3E}">
        <p14:creationId xmlns:p14="http://schemas.microsoft.com/office/powerpoint/2010/main" val="374348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4"/>
        <p:cNvGrpSpPr/>
        <p:nvPr/>
      </p:nvGrpSpPr>
      <p:grpSpPr>
        <a:xfrm>
          <a:off x="0" y="0"/>
          <a:ext cx="0" cy="0"/>
          <a:chOff x="0" y="0"/>
          <a:chExt cx="0" cy="0"/>
        </a:xfrm>
      </p:grpSpPr>
      <p:sp>
        <p:nvSpPr>
          <p:cNvPr id="235" name="Google Shape;235;p31"/>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36" name="Google Shape;236;p31"/>
          <p:cNvCxnSpPr/>
          <p:nvPr/>
        </p:nvCxnSpPr>
        <p:spPr>
          <a:xfrm>
            <a:off x="0" y="0"/>
            <a:ext cx="12192000" cy="0"/>
          </a:xfrm>
          <a:prstGeom prst="straightConnector1">
            <a:avLst/>
          </a:prstGeom>
          <a:noFill/>
          <a:ln w="57150" cap="flat" cmpd="sng">
            <a:solidFill>
              <a:srgbClr val="00A84F"/>
            </a:solidFill>
            <a:prstDash val="solid"/>
            <a:miter lim="800000"/>
            <a:headEnd type="none" w="sm" len="sm"/>
            <a:tailEnd type="none" w="sm" len="sm"/>
          </a:ln>
        </p:spPr>
      </p:cxnSp>
      <p:pic>
        <p:nvPicPr>
          <p:cNvPr id="237" name="Google Shape;237;p31"/>
          <p:cNvPicPr preferRelativeResize="0"/>
          <p:nvPr/>
        </p:nvPicPr>
        <p:blipFill rotWithShape="1">
          <a:blip r:embed="rId2">
            <a:alphaModFix/>
          </a:blip>
          <a:srcRect/>
          <a:stretch/>
        </p:blipFill>
        <p:spPr>
          <a:xfrm>
            <a:off x="9071006" y="169560"/>
            <a:ext cx="1283880" cy="390419"/>
          </a:xfrm>
          <a:prstGeom prst="rect">
            <a:avLst/>
          </a:prstGeom>
          <a:noFill/>
          <a:ln>
            <a:noFill/>
          </a:ln>
        </p:spPr>
      </p:pic>
      <p:pic>
        <p:nvPicPr>
          <p:cNvPr id="238" name="Google Shape;238;p31"/>
          <p:cNvPicPr preferRelativeResize="0"/>
          <p:nvPr/>
        </p:nvPicPr>
        <p:blipFill>
          <a:blip r:embed="rId3">
            <a:alphaModFix/>
          </a:blip>
          <a:stretch>
            <a:fillRect/>
          </a:stretch>
        </p:blipFill>
        <p:spPr>
          <a:xfrm>
            <a:off x="10545063" y="153533"/>
            <a:ext cx="1280159" cy="422453"/>
          </a:xfrm>
          <a:prstGeom prst="rect">
            <a:avLst/>
          </a:prstGeom>
          <a:noFill/>
          <a:ln>
            <a:noFill/>
          </a:ln>
        </p:spPr>
      </p:pic>
    </p:spTree>
    <p:extLst>
      <p:ext uri="{BB962C8B-B14F-4D97-AF65-F5344CB8AC3E}">
        <p14:creationId xmlns:p14="http://schemas.microsoft.com/office/powerpoint/2010/main" val="195860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831851" y="144211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262626"/>
              </a:buClr>
              <a:buSzPts val="4800"/>
              <a:buFont typeface="Calibri"/>
              <a:buNone/>
              <a:defRPr sz="4800" b="1" i="0">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32"/>
          <p:cNvSpPr txBox="1">
            <a:spLocks noGrp="1"/>
          </p:cNvSpPr>
          <p:nvPr>
            <p:ph type="body" idx="1"/>
          </p:nvPr>
        </p:nvSpPr>
        <p:spPr>
          <a:xfrm>
            <a:off x="831851" y="432184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600"/>
              <a:buNone/>
              <a:defRPr sz="26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2" name="Google Shape;242;p32"/>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lvl1pPr>
            <a:lvl2pPr marL="0" lvl="1" indent="0" algn="r" rtl="0">
              <a:spcBef>
                <a:spcPts val="0"/>
              </a:spcBef>
              <a:buNone/>
              <a:defRPr sz="1200"/>
            </a:lvl2pPr>
            <a:lvl3pPr marL="0" lvl="2" indent="0" algn="r" rtl="0">
              <a:spcBef>
                <a:spcPts val="0"/>
              </a:spcBef>
              <a:buNone/>
              <a:defRPr sz="1200"/>
            </a:lvl3pPr>
            <a:lvl4pPr marL="0" lvl="3" indent="0" algn="r" rtl="0">
              <a:spcBef>
                <a:spcPts val="0"/>
              </a:spcBef>
              <a:buNone/>
              <a:defRPr sz="1200"/>
            </a:lvl4pPr>
            <a:lvl5pPr marL="0" lvl="4" indent="0" algn="r" rtl="0">
              <a:spcBef>
                <a:spcPts val="0"/>
              </a:spcBef>
              <a:buNone/>
              <a:defRPr sz="1200"/>
            </a:lvl5pPr>
            <a:lvl6pPr marL="0" lvl="5" indent="0" algn="r" rtl="0">
              <a:spcBef>
                <a:spcPts val="0"/>
              </a:spcBef>
              <a:buNone/>
              <a:defRPr sz="1200"/>
            </a:lvl6pPr>
            <a:lvl7pPr marL="0" lvl="6" indent="0" algn="r" rtl="0">
              <a:spcBef>
                <a:spcPts val="0"/>
              </a:spcBef>
              <a:buNone/>
              <a:defRPr sz="1200"/>
            </a:lvl7pPr>
            <a:lvl8pPr marL="0" lvl="7" indent="0" algn="r" rtl="0">
              <a:spcBef>
                <a:spcPts val="0"/>
              </a:spcBef>
              <a:buNone/>
              <a:defRPr sz="1200"/>
            </a:lvl8pPr>
            <a:lvl9pPr marL="0" lvl="8" indent="0" algn="r" rtl="0">
              <a:spcBef>
                <a:spcPts val="0"/>
              </a:spcBef>
              <a:buNone/>
              <a:defRPr sz="1200"/>
            </a:lvl9pPr>
          </a:lstStyle>
          <a:p>
            <a:pPr marL="0" lvl="0" indent="0" algn="r" rtl="0">
              <a:spcBef>
                <a:spcPts val="0"/>
              </a:spcBef>
              <a:spcAft>
                <a:spcPts val="0"/>
              </a:spcAft>
              <a:buNone/>
            </a:pPr>
            <a:fld id="{00000000-1234-1234-1234-123412341234}" type="slidenum">
              <a:rPr lang="en-US"/>
              <a:t>‹#›</a:t>
            </a:fld>
            <a:endParaRPr/>
          </a:p>
        </p:txBody>
      </p:sp>
      <p:cxnSp>
        <p:nvCxnSpPr>
          <p:cNvPr id="243" name="Google Shape;243;p32"/>
          <p:cNvCxnSpPr/>
          <p:nvPr/>
        </p:nvCxnSpPr>
        <p:spPr>
          <a:xfrm>
            <a:off x="923927" y="4321839"/>
            <a:ext cx="10423500" cy="0"/>
          </a:xfrm>
          <a:prstGeom prst="straightConnector1">
            <a:avLst/>
          </a:prstGeom>
          <a:noFill/>
          <a:ln w="19050" cap="flat" cmpd="sng">
            <a:solidFill>
              <a:srgbClr val="00A84F"/>
            </a:solidFill>
            <a:prstDash val="solid"/>
            <a:miter lim="800000"/>
            <a:headEnd type="none" w="sm" len="sm"/>
            <a:tailEnd type="none" w="sm" len="sm"/>
          </a:ln>
        </p:spPr>
      </p:cxnSp>
      <p:pic>
        <p:nvPicPr>
          <p:cNvPr id="244" name="Google Shape;244;p32"/>
          <p:cNvPicPr preferRelativeResize="0"/>
          <p:nvPr/>
        </p:nvPicPr>
        <p:blipFill rotWithShape="1">
          <a:blip r:embed="rId2">
            <a:alphaModFix/>
          </a:blip>
          <a:srcRect/>
          <a:stretch/>
        </p:blipFill>
        <p:spPr>
          <a:xfrm>
            <a:off x="9071006" y="169560"/>
            <a:ext cx="1283880" cy="390419"/>
          </a:xfrm>
          <a:prstGeom prst="rect">
            <a:avLst/>
          </a:prstGeom>
          <a:noFill/>
          <a:ln>
            <a:noFill/>
          </a:ln>
        </p:spPr>
      </p:pic>
      <p:pic>
        <p:nvPicPr>
          <p:cNvPr id="245" name="Google Shape;245;p32"/>
          <p:cNvPicPr preferRelativeResize="0"/>
          <p:nvPr/>
        </p:nvPicPr>
        <p:blipFill>
          <a:blip r:embed="rId3">
            <a:alphaModFix/>
          </a:blip>
          <a:stretch>
            <a:fillRect/>
          </a:stretch>
        </p:blipFill>
        <p:spPr>
          <a:xfrm>
            <a:off x="10545063" y="153533"/>
            <a:ext cx="1280159" cy="422453"/>
          </a:xfrm>
          <a:prstGeom prst="rect">
            <a:avLst/>
          </a:prstGeom>
          <a:noFill/>
          <a:ln>
            <a:noFill/>
          </a:ln>
        </p:spPr>
      </p:pic>
    </p:spTree>
    <p:extLst>
      <p:ext uri="{BB962C8B-B14F-4D97-AF65-F5344CB8AC3E}">
        <p14:creationId xmlns:p14="http://schemas.microsoft.com/office/powerpoint/2010/main" val="192468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blip>
          <a:stretch>
            <a:fillRect/>
          </a:stretch>
        </a:blipFill>
        <a:effectLst/>
      </p:bgPr>
    </p:bg>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831851" y="1442118"/>
            <a:ext cx="94350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3F3F3F"/>
              </a:buClr>
              <a:buSzPts val="4800"/>
              <a:buFont typeface="Calibri"/>
              <a:buNone/>
              <a:defRPr sz="4800" b="1" i="0">
                <a:solidFill>
                  <a:srgbClr val="3F3F3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8" name="Google Shape;248;p33"/>
          <p:cNvSpPr txBox="1">
            <a:spLocks noGrp="1"/>
          </p:cNvSpPr>
          <p:nvPr>
            <p:ph type="body" idx="1"/>
          </p:nvPr>
        </p:nvSpPr>
        <p:spPr>
          <a:xfrm>
            <a:off x="831851" y="4321843"/>
            <a:ext cx="48888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3F3F3F"/>
              </a:buClr>
              <a:buSzPts val="2600"/>
              <a:buNone/>
              <a:defRPr sz="2600">
                <a:solidFill>
                  <a:srgbClr val="3F3F3F"/>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9" name="Google Shape;249;p33"/>
          <p:cNvSpPr txBox="1">
            <a:spLocks noGrp="1"/>
          </p:cNvSpPr>
          <p:nvPr>
            <p:ph type="ftr" idx="11"/>
          </p:nvPr>
        </p:nvSpPr>
        <p:spPr>
          <a:xfrm>
            <a:off x="5546667" y="6356354"/>
            <a:ext cx="1098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7F7F7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0" name="Google Shape;250;p33"/>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a:solidFill>
                  <a:srgbClr val="7F7F7F"/>
                </a:solidFill>
                <a:latin typeface="Calibri"/>
                <a:ea typeface="Calibri"/>
                <a:cs typeface="Calibri"/>
                <a:sym typeface="Calibri"/>
              </a:defRPr>
            </a:lvl1pPr>
            <a:lvl2pPr marL="0" lvl="1" indent="0" algn="r" rtl="0">
              <a:spcBef>
                <a:spcPts val="0"/>
              </a:spcBef>
              <a:buNone/>
              <a:defRPr sz="1200" b="0" i="0">
                <a:solidFill>
                  <a:srgbClr val="7F7F7F"/>
                </a:solidFill>
                <a:latin typeface="Calibri"/>
                <a:ea typeface="Calibri"/>
                <a:cs typeface="Calibri"/>
                <a:sym typeface="Calibri"/>
              </a:defRPr>
            </a:lvl2pPr>
            <a:lvl3pPr marL="0" lvl="2" indent="0" algn="r" rtl="0">
              <a:spcBef>
                <a:spcPts val="0"/>
              </a:spcBef>
              <a:buNone/>
              <a:defRPr sz="1200" b="0" i="0">
                <a:solidFill>
                  <a:srgbClr val="7F7F7F"/>
                </a:solidFill>
                <a:latin typeface="Calibri"/>
                <a:ea typeface="Calibri"/>
                <a:cs typeface="Calibri"/>
                <a:sym typeface="Calibri"/>
              </a:defRPr>
            </a:lvl3pPr>
            <a:lvl4pPr marL="0" lvl="3" indent="0" algn="r" rtl="0">
              <a:spcBef>
                <a:spcPts val="0"/>
              </a:spcBef>
              <a:buNone/>
              <a:defRPr sz="1200" b="0" i="0">
                <a:solidFill>
                  <a:srgbClr val="7F7F7F"/>
                </a:solidFill>
                <a:latin typeface="Calibri"/>
                <a:ea typeface="Calibri"/>
                <a:cs typeface="Calibri"/>
                <a:sym typeface="Calibri"/>
              </a:defRPr>
            </a:lvl4pPr>
            <a:lvl5pPr marL="0" lvl="4" indent="0" algn="r" rtl="0">
              <a:spcBef>
                <a:spcPts val="0"/>
              </a:spcBef>
              <a:buNone/>
              <a:defRPr sz="1200" b="0" i="0">
                <a:solidFill>
                  <a:srgbClr val="7F7F7F"/>
                </a:solidFill>
                <a:latin typeface="Calibri"/>
                <a:ea typeface="Calibri"/>
                <a:cs typeface="Calibri"/>
                <a:sym typeface="Calibri"/>
              </a:defRPr>
            </a:lvl5pPr>
            <a:lvl6pPr marL="0" lvl="5" indent="0" algn="r" rtl="0">
              <a:spcBef>
                <a:spcPts val="0"/>
              </a:spcBef>
              <a:buNone/>
              <a:defRPr sz="1200" b="0" i="0">
                <a:solidFill>
                  <a:srgbClr val="7F7F7F"/>
                </a:solidFill>
                <a:latin typeface="Calibri"/>
                <a:ea typeface="Calibri"/>
                <a:cs typeface="Calibri"/>
                <a:sym typeface="Calibri"/>
              </a:defRPr>
            </a:lvl6pPr>
            <a:lvl7pPr marL="0" lvl="6" indent="0" algn="r" rtl="0">
              <a:spcBef>
                <a:spcPts val="0"/>
              </a:spcBef>
              <a:buNone/>
              <a:defRPr sz="1200" b="0" i="0">
                <a:solidFill>
                  <a:srgbClr val="7F7F7F"/>
                </a:solidFill>
                <a:latin typeface="Calibri"/>
                <a:ea typeface="Calibri"/>
                <a:cs typeface="Calibri"/>
                <a:sym typeface="Calibri"/>
              </a:defRPr>
            </a:lvl7pPr>
            <a:lvl8pPr marL="0" lvl="7" indent="0" algn="r" rtl="0">
              <a:spcBef>
                <a:spcPts val="0"/>
              </a:spcBef>
              <a:buNone/>
              <a:defRPr sz="1200" b="0" i="0">
                <a:solidFill>
                  <a:srgbClr val="7F7F7F"/>
                </a:solidFill>
                <a:latin typeface="Calibri"/>
                <a:ea typeface="Calibri"/>
                <a:cs typeface="Calibri"/>
                <a:sym typeface="Calibri"/>
              </a:defRPr>
            </a:lvl8pPr>
            <a:lvl9pPr marL="0" lvl="8" indent="0" algn="r" rtl="0">
              <a:spcBef>
                <a:spcPts val="0"/>
              </a:spcBef>
              <a:buNone/>
              <a:defRPr sz="1200" b="0" i="0">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51" name="Google Shape;251;p33"/>
          <p:cNvCxnSpPr/>
          <p:nvPr/>
        </p:nvCxnSpPr>
        <p:spPr>
          <a:xfrm>
            <a:off x="923927" y="4321839"/>
            <a:ext cx="10423500" cy="0"/>
          </a:xfrm>
          <a:prstGeom prst="straightConnector1">
            <a:avLst/>
          </a:prstGeom>
          <a:noFill/>
          <a:ln w="19050" cap="flat" cmpd="sng">
            <a:solidFill>
              <a:srgbClr val="00A84F"/>
            </a:solidFill>
            <a:prstDash val="solid"/>
            <a:miter lim="800000"/>
            <a:headEnd type="none" w="sm" len="sm"/>
            <a:tailEnd type="none" w="sm" len="sm"/>
          </a:ln>
        </p:spPr>
      </p:cxnSp>
      <p:pic>
        <p:nvPicPr>
          <p:cNvPr id="252" name="Google Shape;252;p33"/>
          <p:cNvPicPr preferRelativeResize="0"/>
          <p:nvPr/>
        </p:nvPicPr>
        <p:blipFill rotWithShape="1">
          <a:blip r:embed="rId3">
            <a:alphaModFix/>
          </a:blip>
          <a:srcRect/>
          <a:stretch/>
        </p:blipFill>
        <p:spPr>
          <a:xfrm>
            <a:off x="9071006" y="169560"/>
            <a:ext cx="1283880" cy="390419"/>
          </a:xfrm>
          <a:prstGeom prst="rect">
            <a:avLst/>
          </a:prstGeom>
          <a:noFill/>
          <a:ln>
            <a:noFill/>
          </a:ln>
        </p:spPr>
      </p:pic>
      <p:pic>
        <p:nvPicPr>
          <p:cNvPr id="253" name="Google Shape;253;p33"/>
          <p:cNvPicPr preferRelativeResize="0"/>
          <p:nvPr/>
        </p:nvPicPr>
        <p:blipFill>
          <a:blip r:embed="rId4">
            <a:alphaModFix/>
          </a:blip>
          <a:stretch>
            <a:fillRect/>
          </a:stretch>
        </p:blipFill>
        <p:spPr>
          <a:xfrm>
            <a:off x="10545063" y="153533"/>
            <a:ext cx="1280159" cy="422453"/>
          </a:xfrm>
          <a:prstGeom prst="rect">
            <a:avLst/>
          </a:prstGeom>
          <a:noFill/>
          <a:ln>
            <a:noFill/>
          </a:ln>
        </p:spPr>
      </p:pic>
    </p:spTree>
    <p:extLst>
      <p:ext uri="{BB962C8B-B14F-4D97-AF65-F5344CB8AC3E}">
        <p14:creationId xmlns:p14="http://schemas.microsoft.com/office/powerpoint/2010/main" val="462882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54"/>
        <p:cNvGrpSpPr/>
        <p:nvPr/>
      </p:nvGrpSpPr>
      <p:grpSpPr>
        <a:xfrm>
          <a:off x="0" y="0"/>
          <a:ext cx="0" cy="0"/>
          <a:chOff x="0" y="0"/>
          <a:chExt cx="0" cy="0"/>
        </a:xfrm>
      </p:grpSpPr>
      <p:pic>
        <p:nvPicPr>
          <p:cNvPr id="255" name="Google Shape;255;p34"/>
          <p:cNvPicPr preferRelativeResize="0"/>
          <p:nvPr/>
        </p:nvPicPr>
        <p:blipFill rotWithShape="1">
          <a:blip r:embed="rId2">
            <a:alphaModFix/>
          </a:blip>
          <a:srcRect/>
          <a:stretch/>
        </p:blipFill>
        <p:spPr>
          <a:xfrm>
            <a:off x="1934164" y="2904271"/>
            <a:ext cx="3451126" cy="1049465"/>
          </a:xfrm>
          <a:prstGeom prst="rect">
            <a:avLst/>
          </a:prstGeom>
          <a:noFill/>
          <a:ln>
            <a:noFill/>
          </a:ln>
        </p:spPr>
      </p:pic>
      <p:sp>
        <p:nvSpPr>
          <p:cNvPr id="256" name="Google Shape;256;p34"/>
          <p:cNvSpPr txBox="1"/>
          <p:nvPr/>
        </p:nvSpPr>
        <p:spPr>
          <a:xfrm>
            <a:off x="1934175" y="4453250"/>
            <a:ext cx="36618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A84F"/>
                </a:solidFill>
                <a:latin typeface="Calibri"/>
                <a:ea typeface="Calibri"/>
                <a:cs typeface="Calibri"/>
                <a:sym typeface="Calibri"/>
              </a:rPr>
              <a:t>www.nciea.org</a:t>
            </a:r>
            <a:endParaRPr sz="2400">
              <a:solidFill>
                <a:srgbClr val="00A84F"/>
              </a:solidFill>
              <a:latin typeface="Calibri"/>
              <a:ea typeface="Calibri"/>
              <a:cs typeface="Calibri"/>
              <a:sym typeface="Calibri"/>
            </a:endParaRPr>
          </a:p>
        </p:txBody>
      </p:sp>
      <p:sp>
        <p:nvSpPr>
          <p:cNvPr id="257" name="Google Shape;257;p34"/>
          <p:cNvSpPr/>
          <p:nvPr/>
        </p:nvSpPr>
        <p:spPr>
          <a:xfrm>
            <a:off x="822962" y="6342615"/>
            <a:ext cx="6150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58" name="Google Shape;258;p34"/>
          <p:cNvGrpSpPr/>
          <p:nvPr/>
        </p:nvGrpSpPr>
        <p:grpSpPr>
          <a:xfrm>
            <a:off x="10010296" y="6312414"/>
            <a:ext cx="2513815" cy="383100"/>
            <a:chOff x="848834" y="5976182"/>
            <a:chExt cx="2513815" cy="383100"/>
          </a:xfrm>
        </p:grpSpPr>
        <p:pic>
          <p:nvPicPr>
            <p:cNvPr id="259" name="Google Shape;259;p34"/>
            <p:cNvPicPr preferRelativeResize="0"/>
            <p:nvPr/>
          </p:nvPicPr>
          <p:blipFill rotWithShape="1">
            <a:blip r:embed="rId3">
              <a:alphaModFix amt="50000"/>
            </a:blip>
            <a:srcRect/>
            <a:stretch/>
          </p:blipFill>
          <p:spPr>
            <a:xfrm>
              <a:off x="848834" y="6023174"/>
              <a:ext cx="598970" cy="284127"/>
            </a:xfrm>
            <a:prstGeom prst="rect">
              <a:avLst/>
            </a:prstGeom>
            <a:noFill/>
            <a:ln>
              <a:noFill/>
            </a:ln>
          </p:spPr>
        </p:pic>
        <p:sp>
          <p:nvSpPr>
            <p:cNvPr id="260" name="Google Shape;260;p34"/>
            <p:cNvSpPr txBox="1"/>
            <p:nvPr/>
          </p:nvSpPr>
          <p:spPr>
            <a:xfrm>
              <a:off x="1466649" y="5976182"/>
              <a:ext cx="1896000" cy="383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700">
                  <a:solidFill>
                    <a:srgbClr val="898989"/>
                  </a:solidFill>
                  <a:latin typeface="Calibri"/>
                  <a:ea typeface="Calibri"/>
                  <a:cs typeface="Calibri"/>
                  <a:sym typeface="Calibri"/>
                </a:rPr>
                <a:t>This work is licensed under a </a:t>
              </a:r>
              <a:br>
                <a:rPr lang="en-US" sz="700">
                  <a:solidFill>
                    <a:srgbClr val="898989"/>
                  </a:solidFill>
                  <a:latin typeface="Calibri"/>
                  <a:ea typeface="Calibri"/>
                  <a:cs typeface="Calibri"/>
                  <a:sym typeface="Calibri"/>
                </a:rPr>
              </a:br>
              <a:r>
                <a:rPr lang="en-US" sz="700">
                  <a:solidFill>
                    <a:srgbClr val="898989"/>
                  </a:solidFill>
                  <a:latin typeface="Calibri"/>
                  <a:ea typeface="Calibri"/>
                  <a:cs typeface="Calibri"/>
                  <a:sym typeface="Calibri"/>
                </a:rPr>
                <a:t>Creative Commons Attribution 4.0</a:t>
              </a:r>
              <a:endParaRPr/>
            </a:p>
            <a:p>
              <a:pPr marL="0" marR="0" lvl="0" indent="0" algn="l" rtl="0">
                <a:lnSpc>
                  <a:spcPct val="90000"/>
                </a:lnSpc>
                <a:spcBef>
                  <a:spcPts val="0"/>
                </a:spcBef>
                <a:spcAft>
                  <a:spcPts val="0"/>
                </a:spcAft>
                <a:buNone/>
              </a:pPr>
              <a:r>
                <a:rPr lang="en-US" sz="700">
                  <a:solidFill>
                    <a:srgbClr val="898989"/>
                  </a:solidFill>
                  <a:latin typeface="Calibri"/>
                  <a:ea typeface="Calibri"/>
                  <a:cs typeface="Calibri"/>
                  <a:sym typeface="Calibri"/>
                </a:rPr>
                <a:t>International License.</a:t>
              </a:r>
              <a:endParaRPr/>
            </a:p>
          </p:txBody>
        </p:sp>
      </p:grpSp>
      <p:sp>
        <p:nvSpPr>
          <p:cNvPr id="261" name="Google Shape;261;p34"/>
          <p:cNvSpPr txBox="1"/>
          <p:nvPr/>
        </p:nvSpPr>
        <p:spPr>
          <a:xfrm>
            <a:off x="7480150" y="4453250"/>
            <a:ext cx="3734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437C"/>
                </a:solidFill>
                <a:latin typeface="Calibri"/>
                <a:ea typeface="Calibri"/>
                <a:cs typeface="Calibri"/>
                <a:sym typeface="Calibri"/>
              </a:rPr>
              <a:t>www.ccee-ca.org</a:t>
            </a:r>
            <a:endParaRPr sz="2400">
              <a:solidFill>
                <a:srgbClr val="00437C"/>
              </a:solidFill>
              <a:latin typeface="Calibri"/>
              <a:ea typeface="Calibri"/>
              <a:cs typeface="Calibri"/>
              <a:sym typeface="Calibri"/>
            </a:endParaRPr>
          </a:p>
        </p:txBody>
      </p:sp>
      <p:pic>
        <p:nvPicPr>
          <p:cNvPr id="262" name="Google Shape;262;p34"/>
          <p:cNvPicPr preferRelativeResize="0"/>
          <p:nvPr/>
        </p:nvPicPr>
        <p:blipFill>
          <a:blip r:embed="rId4">
            <a:alphaModFix/>
          </a:blip>
          <a:stretch>
            <a:fillRect/>
          </a:stretch>
        </p:blipFill>
        <p:spPr>
          <a:xfrm>
            <a:off x="7623538" y="2867408"/>
            <a:ext cx="3447286" cy="1137605"/>
          </a:xfrm>
          <a:prstGeom prst="rect">
            <a:avLst/>
          </a:prstGeom>
          <a:noFill/>
          <a:ln>
            <a:noFill/>
          </a:ln>
        </p:spPr>
      </p:pic>
    </p:spTree>
    <p:extLst>
      <p:ext uri="{BB962C8B-B14F-4D97-AF65-F5344CB8AC3E}">
        <p14:creationId xmlns:p14="http://schemas.microsoft.com/office/powerpoint/2010/main" val="12622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A19C-E3C3-4D54-C476-E37C877B0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64800-B688-5FE2-1CB8-23A5784B4A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E3EB1-DAE3-7896-EA7A-A66D7ADC2BCB}"/>
              </a:ext>
            </a:extLst>
          </p:cNvPr>
          <p:cNvSpPr>
            <a:spLocks noGrp="1"/>
          </p:cNvSpPr>
          <p:nvPr>
            <p:ph type="dt" sz="half" idx="10"/>
          </p:nvPr>
        </p:nvSpPr>
        <p:spPr/>
        <p:txBody>
          <a:bodyPr/>
          <a:lstStyle/>
          <a:p>
            <a:fld id="{2022109C-36DF-40B6-935E-227A1358404C}" type="datetimeFigureOut">
              <a:rPr lang="en-US" smtClean="0"/>
              <a:t>10/7/2022</a:t>
            </a:fld>
            <a:endParaRPr lang="en-US"/>
          </a:p>
        </p:txBody>
      </p:sp>
      <p:sp>
        <p:nvSpPr>
          <p:cNvPr id="5" name="Footer Placeholder 4">
            <a:extLst>
              <a:ext uri="{FF2B5EF4-FFF2-40B4-BE49-F238E27FC236}">
                <a16:creationId xmlns:a16="http://schemas.microsoft.com/office/drawing/2014/main" id="{9A13454C-AB5D-1538-CE95-F85BB4CD3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9B460-02BF-24C8-2F9A-08E6CDEB3B18}"/>
              </a:ext>
            </a:extLst>
          </p:cNvPr>
          <p:cNvSpPr>
            <a:spLocks noGrp="1"/>
          </p:cNvSpPr>
          <p:nvPr>
            <p:ph type="sldNum" sz="quarter" idx="12"/>
          </p:nvPr>
        </p:nvSpPr>
        <p:spPr/>
        <p:txBody>
          <a:bodyPr/>
          <a:lstStyle/>
          <a:p>
            <a:fld id="{17685B71-3F69-4D21-8A0B-4E14E5DEA54B}" type="slidenum">
              <a:rPr lang="en-US" smtClean="0"/>
              <a:t>‹#›</a:t>
            </a:fld>
            <a:endParaRPr lang="en-US"/>
          </a:p>
        </p:txBody>
      </p:sp>
    </p:spTree>
    <p:extLst>
      <p:ext uri="{BB962C8B-B14F-4D97-AF65-F5344CB8AC3E}">
        <p14:creationId xmlns:p14="http://schemas.microsoft.com/office/powerpoint/2010/main" val="291253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21BF-18CC-2994-E58D-220356ED80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44A9D2-B96D-0F97-5728-59A91E9F6D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98C696-1A68-46D1-7B01-A3435DDC626E}"/>
              </a:ext>
            </a:extLst>
          </p:cNvPr>
          <p:cNvSpPr>
            <a:spLocks noGrp="1"/>
          </p:cNvSpPr>
          <p:nvPr>
            <p:ph type="dt" sz="half" idx="10"/>
          </p:nvPr>
        </p:nvSpPr>
        <p:spPr/>
        <p:txBody>
          <a:bodyPr/>
          <a:lstStyle/>
          <a:p>
            <a:fld id="{2022109C-36DF-40B6-935E-227A1358404C}" type="datetimeFigureOut">
              <a:rPr lang="en-US" smtClean="0"/>
              <a:t>10/7/2022</a:t>
            </a:fld>
            <a:endParaRPr lang="en-US"/>
          </a:p>
        </p:txBody>
      </p:sp>
      <p:sp>
        <p:nvSpPr>
          <p:cNvPr id="5" name="Footer Placeholder 4">
            <a:extLst>
              <a:ext uri="{FF2B5EF4-FFF2-40B4-BE49-F238E27FC236}">
                <a16:creationId xmlns:a16="http://schemas.microsoft.com/office/drawing/2014/main" id="{072ADF99-8E4B-B798-3E77-2F9C97747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B3EF0-1E29-F4FA-0BD9-20E03772D4E0}"/>
              </a:ext>
            </a:extLst>
          </p:cNvPr>
          <p:cNvSpPr>
            <a:spLocks noGrp="1"/>
          </p:cNvSpPr>
          <p:nvPr>
            <p:ph type="sldNum" sz="quarter" idx="12"/>
          </p:nvPr>
        </p:nvSpPr>
        <p:spPr/>
        <p:txBody>
          <a:bodyPr/>
          <a:lstStyle/>
          <a:p>
            <a:fld id="{17685B71-3F69-4D21-8A0B-4E14E5DEA54B}" type="slidenum">
              <a:rPr lang="en-US" smtClean="0"/>
              <a:t>‹#›</a:t>
            </a:fld>
            <a:endParaRPr lang="en-US"/>
          </a:p>
        </p:txBody>
      </p:sp>
    </p:spTree>
    <p:extLst>
      <p:ext uri="{BB962C8B-B14F-4D97-AF65-F5344CB8AC3E}">
        <p14:creationId xmlns:p14="http://schemas.microsoft.com/office/powerpoint/2010/main" val="41802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C8E2-B1DC-A7C5-838A-BA6BEE17F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C7A7F-5E40-2CC7-FBFF-28096AEC97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C91358-B7AD-1A2B-03F5-465A6C24EB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489A4A-2FEA-8977-D890-6684B7E00CB5}"/>
              </a:ext>
            </a:extLst>
          </p:cNvPr>
          <p:cNvSpPr>
            <a:spLocks noGrp="1"/>
          </p:cNvSpPr>
          <p:nvPr>
            <p:ph type="dt" sz="half" idx="10"/>
          </p:nvPr>
        </p:nvSpPr>
        <p:spPr/>
        <p:txBody>
          <a:bodyPr/>
          <a:lstStyle/>
          <a:p>
            <a:fld id="{2022109C-36DF-40B6-935E-227A1358404C}" type="datetimeFigureOut">
              <a:rPr lang="en-US" smtClean="0"/>
              <a:t>10/7/2022</a:t>
            </a:fld>
            <a:endParaRPr lang="en-US"/>
          </a:p>
        </p:txBody>
      </p:sp>
      <p:sp>
        <p:nvSpPr>
          <p:cNvPr id="6" name="Footer Placeholder 5">
            <a:extLst>
              <a:ext uri="{FF2B5EF4-FFF2-40B4-BE49-F238E27FC236}">
                <a16:creationId xmlns:a16="http://schemas.microsoft.com/office/drawing/2014/main" id="{2316C4D4-9980-1EB1-48C6-9B4916ED8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16ED7-14B6-6369-F632-22C624D731C7}"/>
              </a:ext>
            </a:extLst>
          </p:cNvPr>
          <p:cNvSpPr>
            <a:spLocks noGrp="1"/>
          </p:cNvSpPr>
          <p:nvPr>
            <p:ph type="sldNum" sz="quarter" idx="12"/>
          </p:nvPr>
        </p:nvSpPr>
        <p:spPr/>
        <p:txBody>
          <a:bodyPr/>
          <a:lstStyle/>
          <a:p>
            <a:fld id="{17685B71-3F69-4D21-8A0B-4E14E5DEA54B}" type="slidenum">
              <a:rPr lang="en-US" smtClean="0"/>
              <a:t>‹#›</a:t>
            </a:fld>
            <a:endParaRPr lang="en-US"/>
          </a:p>
        </p:txBody>
      </p:sp>
    </p:spTree>
    <p:extLst>
      <p:ext uri="{BB962C8B-B14F-4D97-AF65-F5344CB8AC3E}">
        <p14:creationId xmlns:p14="http://schemas.microsoft.com/office/powerpoint/2010/main" val="255708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E4CB-EFBA-FAEE-92C5-34E970CE00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DA054E-A3FF-C677-E360-1F6317A61B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018187-A443-A370-F191-6786E5D935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286E23-5D0D-708E-06B8-B274068696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556406-AED6-23CC-7DE6-7543BDC24C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C2F135-F7B3-4177-E3FD-1EFF16B1F553}"/>
              </a:ext>
            </a:extLst>
          </p:cNvPr>
          <p:cNvSpPr>
            <a:spLocks noGrp="1"/>
          </p:cNvSpPr>
          <p:nvPr>
            <p:ph type="dt" sz="half" idx="10"/>
          </p:nvPr>
        </p:nvSpPr>
        <p:spPr/>
        <p:txBody>
          <a:bodyPr/>
          <a:lstStyle/>
          <a:p>
            <a:fld id="{2022109C-36DF-40B6-935E-227A1358404C}" type="datetimeFigureOut">
              <a:rPr lang="en-US" smtClean="0"/>
              <a:t>10/7/2022</a:t>
            </a:fld>
            <a:endParaRPr lang="en-US"/>
          </a:p>
        </p:txBody>
      </p:sp>
      <p:sp>
        <p:nvSpPr>
          <p:cNvPr id="8" name="Footer Placeholder 7">
            <a:extLst>
              <a:ext uri="{FF2B5EF4-FFF2-40B4-BE49-F238E27FC236}">
                <a16:creationId xmlns:a16="http://schemas.microsoft.com/office/drawing/2014/main" id="{26B46A34-24DC-10B1-2E76-41F5E0C41C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FAFB9F-1268-45FB-F84B-8FA40EE56904}"/>
              </a:ext>
            </a:extLst>
          </p:cNvPr>
          <p:cNvSpPr>
            <a:spLocks noGrp="1"/>
          </p:cNvSpPr>
          <p:nvPr>
            <p:ph type="sldNum" sz="quarter" idx="12"/>
          </p:nvPr>
        </p:nvSpPr>
        <p:spPr/>
        <p:txBody>
          <a:bodyPr/>
          <a:lstStyle/>
          <a:p>
            <a:fld id="{17685B71-3F69-4D21-8A0B-4E14E5DEA54B}" type="slidenum">
              <a:rPr lang="en-US" smtClean="0"/>
              <a:t>‹#›</a:t>
            </a:fld>
            <a:endParaRPr lang="en-US"/>
          </a:p>
        </p:txBody>
      </p:sp>
    </p:spTree>
    <p:extLst>
      <p:ext uri="{BB962C8B-B14F-4D97-AF65-F5344CB8AC3E}">
        <p14:creationId xmlns:p14="http://schemas.microsoft.com/office/powerpoint/2010/main" val="265960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D9A88-4C75-3048-4106-09783ABE3B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7D236F-D201-3E5F-4EA8-810B992E4EDD}"/>
              </a:ext>
            </a:extLst>
          </p:cNvPr>
          <p:cNvSpPr>
            <a:spLocks noGrp="1"/>
          </p:cNvSpPr>
          <p:nvPr>
            <p:ph type="dt" sz="half" idx="10"/>
          </p:nvPr>
        </p:nvSpPr>
        <p:spPr/>
        <p:txBody>
          <a:bodyPr/>
          <a:lstStyle/>
          <a:p>
            <a:fld id="{2022109C-36DF-40B6-935E-227A1358404C}" type="datetimeFigureOut">
              <a:rPr lang="en-US" smtClean="0"/>
              <a:t>10/7/2022</a:t>
            </a:fld>
            <a:endParaRPr lang="en-US"/>
          </a:p>
        </p:txBody>
      </p:sp>
      <p:sp>
        <p:nvSpPr>
          <p:cNvPr id="4" name="Footer Placeholder 3">
            <a:extLst>
              <a:ext uri="{FF2B5EF4-FFF2-40B4-BE49-F238E27FC236}">
                <a16:creationId xmlns:a16="http://schemas.microsoft.com/office/drawing/2014/main" id="{54BAF5F9-2D42-B34C-6856-92A9D36BF3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BE0C45-E57F-D51D-D5D9-CBD7DD2E7B8A}"/>
              </a:ext>
            </a:extLst>
          </p:cNvPr>
          <p:cNvSpPr>
            <a:spLocks noGrp="1"/>
          </p:cNvSpPr>
          <p:nvPr>
            <p:ph type="sldNum" sz="quarter" idx="12"/>
          </p:nvPr>
        </p:nvSpPr>
        <p:spPr/>
        <p:txBody>
          <a:bodyPr/>
          <a:lstStyle/>
          <a:p>
            <a:fld id="{17685B71-3F69-4D21-8A0B-4E14E5DEA54B}" type="slidenum">
              <a:rPr lang="en-US" smtClean="0"/>
              <a:t>‹#›</a:t>
            </a:fld>
            <a:endParaRPr lang="en-US"/>
          </a:p>
        </p:txBody>
      </p:sp>
    </p:spTree>
    <p:extLst>
      <p:ext uri="{BB962C8B-B14F-4D97-AF65-F5344CB8AC3E}">
        <p14:creationId xmlns:p14="http://schemas.microsoft.com/office/powerpoint/2010/main" val="125496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317D1-563B-C92F-E283-58BFBC4E4CFF}"/>
              </a:ext>
            </a:extLst>
          </p:cNvPr>
          <p:cNvSpPr>
            <a:spLocks noGrp="1"/>
          </p:cNvSpPr>
          <p:nvPr>
            <p:ph type="dt" sz="half" idx="10"/>
          </p:nvPr>
        </p:nvSpPr>
        <p:spPr/>
        <p:txBody>
          <a:bodyPr/>
          <a:lstStyle/>
          <a:p>
            <a:fld id="{2022109C-36DF-40B6-935E-227A1358404C}" type="datetimeFigureOut">
              <a:rPr lang="en-US" smtClean="0"/>
              <a:t>10/7/2022</a:t>
            </a:fld>
            <a:endParaRPr lang="en-US"/>
          </a:p>
        </p:txBody>
      </p:sp>
      <p:sp>
        <p:nvSpPr>
          <p:cNvPr id="3" name="Footer Placeholder 2">
            <a:extLst>
              <a:ext uri="{FF2B5EF4-FFF2-40B4-BE49-F238E27FC236}">
                <a16:creationId xmlns:a16="http://schemas.microsoft.com/office/drawing/2014/main" id="{A6244068-CB24-3081-D455-8C3B5BCAF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186CAB-8CDF-37B7-7AF4-FDF2F3098BE9}"/>
              </a:ext>
            </a:extLst>
          </p:cNvPr>
          <p:cNvSpPr>
            <a:spLocks noGrp="1"/>
          </p:cNvSpPr>
          <p:nvPr>
            <p:ph type="sldNum" sz="quarter" idx="12"/>
          </p:nvPr>
        </p:nvSpPr>
        <p:spPr/>
        <p:txBody>
          <a:bodyPr/>
          <a:lstStyle/>
          <a:p>
            <a:fld id="{17685B71-3F69-4D21-8A0B-4E14E5DEA54B}" type="slidenum">
              <a:rPr lang="en-US" smtClean="0"/>
              <a:t>‹#›</a:t>
            </a:fld>
            <a:endParaRPr lang="en-US"/>
          </a:p>
        </p:txBody>
      </p:sp>
    </p:spTree>
    <p:extLst>
      <p:ext uri="{BB962C8B-B14F-4D97-AF65-F5344CB8AC3E}">
        <p14:creationId xmlns:p14="http://schemas.microsoft.com/office/powerpoint/2010/main" val="31453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5E81-EB7F-0A6E-91B8-E2B79EFBC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B7CDD3-F7FD-0E5E-4462-2EBD23CB3C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E75FA-B6BA-B596-B86F-979108CEF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2C0513-8B0D-2E98-789B-8A9BECFBD84F}"/>
              </a:ext>
            </a:extLst>
          </p:cNvPr>
          <p:cNvSpPr>
            <a:spLocks noGrp="1"/>
          </p:cNvSpPr>
          <p:nvPr>
            <p:ph type="dt" sz="half" idx="10"/>
          </p:nvPr>
        </p:nvSpPr>
        <p:spPr/>
        <p:txBody>
          <a:bodyPr/>
          <a:lstStyle/>
          <a:p>
            <a:fld id="{2022109C-36DF-40B6-935E-227A1358404C}" type="datetimeFigureOut">
              <a:rPr lang="en-US" smtClean="0"/>
              <a:t>10/7/2022</a:t>
            </a:fld>
            <a:endParaRPr lang="en-US"/>
          </a:p>
        </p:txBody>
      </p:sp>
      <p:sp>
        <p:nvSpPr>
          <p:cNvPr id="6" name="Footer Placeholder 5">
            <a:extLst>
              <a:ext uri="{FF2B5EF4-FFF2-40B4-BE49-F238E27FC236}">
                <a16:creationId xmlns:a16="http://schemas.microsoft.com/office/drawing/2014/main" id="{271DDC2E-04C3-C79B-3C7A-546D9C1EB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3CFBC4-3A72-9F14-3469-660608524EAB}"/>
              </a:ext>
            </a:extLst>
          </p:cNvPr>
          <p:cNvSpPr>
            <a:spLocks noGrp="1"/>
          </p:cNvSpPr>
          <p:nvPr>
            <p:ph type="sldNum" sz="quarter" idx="12"/>
          </p:nvPr>
        </p:nvSpPr>
        <p:spPr/>
        <p:txBody>
          <a:bodyPr/>
          <a:lstStyle/>
          <a:p>
            <a:fld id="{17685B71-3F69-4D21-8A0B-4E14E5DEA54B}" type="slidenum">
              <a:rPr lang="en-US" smtClean="0"/>
              <a:t>‹#›</a:t>
            </a:fld>
            <a:endParaRPr lang="en-US"/>
          </a:p>
        </p:txBody>
      </p:sp>
    </p:spTree>
    <p:extLst>
      <p:ext uri="{BB962C8B-B14F-4D97-AF65-F5344CB8AC3E}">
        <p14:creationId xmlns:p14="http://schemas.microsoft.com/office/powerpoint/2010/main" val="282520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0D48E-FA6F-2D4F-0900-13E3BA0E2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318C8B-A573-A10A-F7B4-7DEB115D5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762357-90BB-6096-9AE2-91688B280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394EF-64EF-EA82-E362-85295E2563E8}"/>
              </a:ext>
            </a:extLst>
          </p:cNvPr>
          <p:cNvSpPr>
            <a:spLocks noGrp="1"/>
          </p:cNvSpPr>
          <p:nvPr>
            <p:ph type="dt" sz="half" idx="10"/>
          </p:nvPr>
        </p:nvSpPr>
        <p:spPr/>
        <p:txBody>
          <a:bodyPr/>
          <a:lstStyle/>
          <a:p>
            <a:fld id="{2022109C-36DF-40B6-935E-227A1358404C}" type="datetimeFigureOut">
              <a:rPr lang="en-US" smtClean="0"/>
              <a:t>10/7/2022</a:t>
            </a:fld>
            <a:endParaRPr lang="en-US"/>
          </a:p>
        </p:txBody>
      </p:sp>
      <p:sp>
        <p:nvSpPr>
          <p:cNvPr id="6" name="Footer Placeholder 5">
            <a:extLst>
              <a:ext uri="{FF2B5EF4-FFF2-40B4-BE49-F238E27FC236}">
                <a16:creationId xmlns:a16="http://schemas.microsoft.com/office/drawing/2014/main" id="{1C0714EB-8A54-31A2-F04D-0E6E464B6A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C3D4D-6EA1-6A4A-FA60-CBE1A686D74E}"/>
              </a:ext>
            </a:extLst>
          </p:cNvPr>
          <p:cNvSpPr>
            <a:spLocks noGrp="1"/>
          </p:cNvSpPr>
          <p:nvPr>
            <p:ph type="sldNum" sz="quarter" idx="12"/>
          </p:nvPr>
        </p:nvSpPr>
        <p:spPr/>
        <p:txBody>
          <a:bodyPr/>
          <a:lstStyle/>
          <a:p>
            <a:fld id="{17685B71-3F69-4D21-8A0B-4E14E5DEA54B}" type="slidenum">
              <a:rPr lang="en-US" smtClean="0"/>
              <a:t>‹#›</a:t>
            </a:fld>
            <a:endParaRPr lang="en-US"/>
          </a:p>
        </p:txBody>
      </p:sp>
    </p:spTree>
    <p:extLst>
      <p:ext uri="{BB962C8B-B14F-4D97-AF65-F5344CB8AC3E}">
        <p14:creationId xmlns:p14="http://schemas.microsoft.com/office/powerpoint/2010/main" val="107273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hyperlink" Target="https://creativecommons.org/licenses/by/4.0/"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355EA-D23B-DCD0-0F39-C3FBAC359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BE56E8-C8B2-904E-03E1-EC7AEE19D4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1C23F-CC95-8159-622C-7DC4F2F961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2109C-36DF-40B6-935E-227A1358404C}" type="datetimeFigureOut">
              <a:rPr lang="en-US" smtClean="0"/>
              <a:t>10/7/2022</a:t>
            </a:fld>
            <a:endParaRPr lang="en-US"/>
          </a:p>
        </p:txBody>
      </p:sp>
      <p:sp>
        <p:nvSpPr>
          <p:cNvPr id="5" name="Footer Placeholder 4">
            <a:extLst>
              <a:ext uri="{FF2B5EF4-FFF2-40B4-BE49-F238E27FC236}">
                <a16:creationId xmlns:a16="http://schemas.microsoft.com/office/drawing/2014/main" id="{58BDDD90-BDB8-C5F8-C89E-EC8F64C0A5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3ECE66-BBDD-9962-6DEA-B0CDE84D6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85B71-3F69-4D21-8A0B-4E14E5DEA54B}" type="slidenum">
              <a:rPr lang="en-US" smtClean="0"/>
              <a:t>‹#›</a:t>
            </a:fld>
            <a:endParaRPr lang="en-US"/>
          </a:p>
        </p:txBody>
      </p:sp>
    </p:spTree>
    <p:extLst>
      <p:ext uri="{BB962C8B-B14F-4D97-AF65-F5344CB8AC3E}">
        <p14:creationId xmlns:p14="http://schemas.microsoft.com/office/powerpoint/2010/main" val="2822054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62626"/>
              </a:buClr>
              <a:buSzPts val="4000"/>
              <a:buFont typeface="Calibri"/>
              <a:buNone/>
              <a:defRPr sz="4000" b="1" i="0" u="none" strike="noStrike" cap="none">
                <a:solidFill>
                  <a:srgbClr val="262626"/>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9" name="Google Shape;199;p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595959"/>
              </a:buClr>
              <a:buSzPts val="3200"/>
              <a:buFont typeface="Arial"/>
              <a:buChar char="•"/>
              <a:defRPr sz="3200" b="0" i="0" u="none" strike="noStrike" cap="none">
                <a:solidFill>
                  <a:srgbClr val="595959"/>
                </a:solidFill>
                <a:latin typeface="Calibri"/>
                <a:ea typeface="Calibri"/>
                <a:cs typeface="Calibri"/>
                <a:sym typeface="Calibri"/>
              </a:defRPr>
            </a:lvl1pPr>
            <a:lvl2pPr marL="914400" marR="0" lvl="1" indent="-406400" algn="l" rtl="0">
              <a:lnSpc>
                <a:spcPct val="90000"/>
              </a:lnSpc>
              <a:spcBef>
                <a:spcPts val="500"/>
              </a:spcBef>
              <a:spcAft>
                <a:spcPts val="0"/>
              </a:spcAft>
              <a:buClr>
                <a:srgbClr val="595959"/>
              </a:buClr>
              <a:buSzPts val="2800"/>
              <a:buFont typeface="Noto Sans Symbols"/>
              <a:buChar char="▪"/>
              <a:defRPr sz="2800" b="0" i="0" u="none" strike="noStrike" cap="none">
                <a:solidFill>
                  <a:srgbClr val="595959"/>
                </a:solidFill>
                <a:latin typeface="Calibri"/>
                <a:ea typeface="Calibri"/>
                <a:cs typeface="Calibri"/>
                <a:sym typeface="Calibri"/>
              </a:defRPr>
            </a:lvl2pPr>
            <a:lvl3pPr marL="1371600" marR="0" lvl="2"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L="1828800" marR="0" lvl="3" indent="-355600" algn="l" rtl="0">
              <a:lnSpc>
                <a:spcPct val="90000"/>
              </a:lnSpc>
              <a:spcBef>
                <a:spcPts val="500"/>
              </a:spcBef>
              <a:spcAft>
                <a:spcPts val="0"/>
              </a:spcAft>
              <a:buClr>
                <a:srgbClr val="595959"/>
              </a:buClr>
              <a:buSzPts val="2000"/>
              <a:buFont typeface="Noto Sans Symbols"/>
              <a:buChar char="▪"/>
              <a:defRPr sz="2000" b="0" i="0" u="none" strike="noStrike" cap="none">
                <a:solidFill>
                  <a:srgbClr val="595959"/>
                </a:solidFill>
                <a:latin typeface="Calibri"/>
                <a:ea typeface="Calibri"/>
                <a:cs typeface="Calibri"/>
                <a:sym typeface="Calibri"/>
              </a:defRPr>
            </a:lvl4pPr>
            <a:lvl5pPr marL="2286000" marR="0" lvl="4"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0" name="Google Shape;200;p27"/>
          <p:cNvSpPr txBox="1">
            <a:spLocks noGrp="1"/>
          </p:cNvSpPr>
          <p:nvPr>
            <p:ph type="dt" idx="10"/>
          </p:nvPr>
        </p:nvSpPr>
        <p:spPr>
          <a:xfrm>
            <a:off x="1667747" y="6356354"/>
            <a:ext cx="8745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1" name="Google Shape;201;p27"/>
          <p:cNvSpPr txBox="1">
            <a:spLocks noGrp="1"/>
          </p:cNvSpPr>
          <p:nvPr>
            <p:ph type="ftr" idx="11"/>
          </p:nvPr>
        </p:nvSpPr>
        <p:spPr>
          <a:xfrm>
            <a:off x="5546667" y="6356354"/>
            <a:ext cx="1098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27"/>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3" name="Google Shape;203;p27">
            <a:hlinkClick r:id="rId9"/>
          </p:cNvPr>
          <p:cNvPicPr preferRelativeResize="0"/>
          <p:nvPr/>
        </p:nvPicPr>
        <p:blipFill rotWithShape="1">
          <a:blip r:embed="rId10">
            <a:alphaModFix amt="50000"/>
          </a:blip>
          <a:srcRect/>
          <a:stretch/>
        </p:blipFill>
        <p:spPr>
          <a:xfrm>
            <a:off x="906799" y="6441394"/>
            <a:ext cx="411173" cy="195043"/>
          </a:xfrm>
          <a:prstGeom prst="rect">
            <a:avLst/>
          </a:prstGeom>
          <a:noFill/>
          <a:ln>
            <a:noFill/>
          </a:ln>
        </p:spPr>
      </p:pic>
    </p:spTree>
    <p:extLst>
      <p:ext uri="{BB962C8B-B14F-4D97-AF65-F5344CB8AC3E}">
        <p14:creationId xmlns:p14="http://schemas.microsoft.com/office/powerpoint/2010/main" val="249905749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nciea.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xN7wI9OYIw34D4iVkLzlrJKpZk40Kwth/view?usp=sharin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drive.google.com/file/d/1ex6rH9XoI40w6hfVnSkbAoSxfrFSVLdK/view?usp=shar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iJCYu43Soh5Vk_-iaLwNkEm2JGhsXZa0/view"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hyperlink" Target="https://drive.google.com/file/d/1iJCYu43Soh5Vk_-iaLwNkEm2JGhsXZa0/view?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doi.org/10.1177%2F000271621984381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hyperlink" Target="https://ccsso.org/resource-library/revising-definition-formative-assessment"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p:nvPr/>
        </p:nvSpPr>
        <p:spPr>
          <a:xfrm>
            <a:off x="855375" y="1644625"/>
            <a:ext cx="10227000" cy="1665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000"/>
              <a:buFont typeface="Calibri"/>
              <a:buNone/>
            </a:pPr>
            <a:r>
              <a:rPr lang="en-US" sz="4800" b="1">
                <a:solidFill>
                  <a:schemeClr val="dk1"/>
                </a:solidFill>
                <a:latin typeface="Calibri"/>
                <a:ea typeface="Calibri"/>
                <a:cs typeface="Calibri"/>
                <a:sym typeface="Calibri"/>
              </a:rPr>
              <a:t>Module 1: </a:t>
            </a:r>
            <a:r>
              <a:rPr lang="en-US" sz="4800">
                <a:solidFill>
                  <a:schemeClr val="dk1"/>
                </a:solidFill>
                <a:latin typeface="Calibri"/>
                <a:ea typeface="Calibri"/>
                <a:cs typeface="Calibri"/>
                <a:sym typeface="Calibri"/>
              </a:rPr>
              <a:t>Formative Assessment Processes and Learning Acceleration (Advanced)</a:t>
            </a:r>
            <a:endParaRPr sz="4800" b="0" u="none">
              <a:solidFill>
                <a:schemeClr val="dk1"/>
              </a:solidFill>
              <a:latin typeface="Calibri"/>
              <a:ea typeface="Calibri"/>
              <a:cs typeface="Calibri"/>
              <a:sym typeface="Calibri"/>
            </a:endParaRPr>
          </a:p>
        </p:txBody>
      </p:sp>
      <p:sp>
        <p:nvSpPr>
          <p:cNvPr id="268" name="Google Shape;268;p35"/>
          <p:cNvSpPr txBox="1"/>
          <p:nvPr/>
        </p:nvSpPr>
        <p:spPr>
          <a:xfrm>
            <a:off x="1010425" y="5844350"/>
            <a:ext cx="4729800" cy="92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500">
                <a:solidFill>
                  <a:schemeClr val="dk1"/>
                </a:solidFill>
                <a:latin typeface="Calibri"/>
                <a:ea typeface="Calibri"/>
                <a:cs typeface="Calibri"/>
                <a:sym typeface="Calibri"/>
              </a:rPr>
              <a:t>This work is licensed under a </a:t>
            </a:r>
            <a:r>
              <a:rPr lang="en-US" sz="1500" u="sng">
                <a:solidFill>
                  <a:schemeClr val="hlink"/>
                </a:solidFill>
                <a:latin typeface="Calibri"/>
                <a:ea typeface="Calibri"/>
                <a:cs typeface="Calibri"/>
                <a:sym typeface="Calibri"/>
                <a:hlinkClick r:id="rId3"/>
              </a:rPr>
              <a:t>Creative Commons Attribution 4.0 International License</a:t>
            </a:r>
            <a:r>
              <a:rPr lang="en-US" sz="1500">
                <a:solidFill>
                  <a:schemeClr val="dk1"/>
                </a:solidFill>
                <a:latin typeface="Calibri"/>
                <a:ea typeface="Calibri"/>
                <a:cs typeface="Calibri"/>
                <a:sym typeface="Calibri"/>
              </a:rPr>
              <a:t>. Educators and others may use or adapt. If modified, please attribute and re-title.</a:t>
            </a:r>
            <a:endParaRPr sz="1500">
              <a:solidFill>
                <a:srgbClr val="898989"/>
              </a:solidFill>
              <a:latin typeface="Calibri"/>
              <a:ea typeface="Calibri"/>
              <a:cs typeface="Calibri"/>
              <a:sym typeface="Calibri"/>
            </a:endParaRPr>
          </a:p>
        </p:txBody>
      </p:sp>
      <p:cxnSp>
        <p:nvCxnSpPr>
          <p:cNvPr id="269" name="Google Shape;269;p35"/>
          <p:cNvCxnSpPr/>
          <p:nvPr/>
        </p:nvCxnSpPr>
        <p:spPr>
          <a:xfrm>
            <a:off x="5927883" y="5844345"/>
            <a:ext cx="0" cy="766800"/>
          </a:xfrm>
          <a:prstGeom prst="straightConnector1">
            <a:avLst/>
          </a:prstGeom>
          <a:noFill/>
          <a:ln w="9525" cap="flat" cmpd="sng">
            <a:solidFill>
              <a:schemeClr val="dk1"/>
            </a:solidFill>
            <a:prstDash val="solid"/>
            <a:miter lim="800000"/>
            <a:headEnd type="none" w="sm" len="sm"/>
            <a:tailEnd type="none" w="sm" len="sm"/>
          </a:ln>
        </p:spPr>
      </p:cxnSp>
      <p:sp>
        <p:nvSpPr>
          <p:cNvPr id="270" name="Google Shape;270;p35"/>
          <p:cNvSpPr txBox="1"/>
          <p:nvPr/>
        </p:nvSpPr>
        <p:spPr>
          <a:xfrm>
            <a:off x="6096000" y="5882600"/>
            <a:ext cx="5912400" cy="846900"/>
          </a:xfrm>
          <a:prstGeom prst="rect">
            <a:avLst/>
          </a:prstGeom>
          <a:noFill/>
          <a:ln>
            <a:noFill/>
          </a:ln>
        </p:spPr>
        <p:txBody>
          <a:bodyPr spcFirstLastPara="1" wrap="square" lIns="91425" tIns="45700" rIns="91425" bIns="45700" anchor="t" anchorCtr="0">
            <a:noAutofit/>
          </a:bodyPr>
          <a:lstStyle/>
          <a:p>
            <a:pPr marL="233362" marR="0" lvl="0" indent="-233362" algn="l" rtl="0">
              <a:lnSpc>
                <a:spcPct val="90000"/>
              </a:lnSpc>
              <a:spcBef>
                <a:spcPts val="0"/>
              </a:spcBef>
              <a:spcAft>
                <a:spcPts val="0"/>
              </a:spcAft>
              <a:buClr>
                <a:schemeClr val="dk1"/>
              </a:buClr>
              <a:buSzPts val="1500"/>
              <a:buFont typeface="Arial"/>
              <a:buNone/>
            </a:pPr>
            <a:r>
              <a:rPr lang="en-US" sz="1500" b="0" u="none">
                <a:solidFill>
                  <a:schemeClr val="dk1"/>
                </a:solidFill>
                <a:latin typeface="Calibri"/>
                <a:ea typeface="Calibri"/>
                <a:cs typeface="Calibri"/>
                <a:sym typeface="Calibri"/>
              </a:rPr>
              <a:t>Version 1.</a:t>
            </a:r>
            <a:r>
              <a:rPr lang="en-US" sz="1500">
                <a:solidFill>
                  <a:schemeClr val="dk1"/>
                </a:solidFill>
                <a:latin typeface="Calibri"/>
                <a:ea typeface="Calibri"/>
                <a:cs typeface="Calibri"/>
                <a:sym typeface="Calibri"/>
              </a:rPr>
              <a:t>0</a:t>
            </a:r>
            <a:r>
              <a:rPr lang="en-US" sz="1500" b="0" u="none">
                <a:solidFill>
                  <a:schemeClr val="dk1"/>
                </a:solidFill>
                <a:latin typeface="Calibri"/>
                <a:ea typeface="Calibri"/>
                <a:cs typeface="Calibri"/>
                <a:sym typeface="Calibri"/>
              </a:rPr>
              <a:t> | </a:t>
            </a:r>
            <a:r>
              <a:rPr lang="en-US" sz="1500">
                <a:solidFill>
                  <a:schemeClr val="dk1"/>
                </a:solidFill>
                <a:latin typeface="Calibri"/>
                <a:ea typeface="Calibri"/>
                <a:cs typeface="Calibri"/>
                <a:sym typeface="Calibri"/>
              </a:rPr>
              <a:t>Updated January 2022 | </a:t>
            </a:r>
            <a:r>
              <a:rPr lang="en-US" sz="1500" b="0" u="none">
                <a:solidFill>
                  <a:schemeClr val="dk1"/>
                </a:solidFill>
                <a:latin typeface="Calibri"/>
                <a:ea typeface="Calibri"/>
                <a:cs typeface="Calibri"/>
                <a:sym typeface="Calibri"/>
              </a:rPr>
              <a:t>Developed By:</a:t>
            </a:r>
            <a:br>
              <a:rPr lang="en-US" sz="1500" b="0" u="none">
                <a:solidFill>
                  <a:schemeClr val="dk1"/>
                </a:solidFill>
                <a:latin typeface="Calibri"/>
                <a:ea typeface="Calibri"/>
                <a:cs typeface="Calibri"/>
                <a:sym typeface="Calibri"/>
              </a:rPr>
            </a:br>
            <a:r>
              <a:rPr lang="en-US" sz="1500">
                <a:solidFill>
                  <a:schemeClr val="dk1"/>
                </a:solidFill>
                <a:latin typeface="Calibri"/>
                <a:ea typeface="Calibri"/>
                <a:cs typeface="Calibri"/>
                <a:sym typeface="Calibri"/>
              </a:rPr>
              <a:t>Carla Evans &amp; Jeri Thompson</a:t>
            </a:r>
            <a:br>
              <a:rPr lang="en-US" sz="1500" b="0" u="none">
                <a:solidFill>
                  <a:schemeClr val="dk1"/>
                </a:solidFill>
                <a:latin typeface="Calibri"/>
                <a:ea typeface="Calibri"/>
                <a:cs typeface="Calibri"/>
                <a:sym typeface="Calibri"/>
              </a:rPr>
            </a:br>
            <a:r>
              <a:rPr lang="en-US" sz="1500" b="0" i="1" u="none">
                <a:solidFill>
                  <a:schemeClr val="dk1"/>
                </a:solidFill>
                <a:latin typeface="Calibri"/>
                <a:ea typeface="Calibri"/>
                <a:cs typeface="Calibri"/>
                <a:sym typeface="Calibri"/>
              </a:rPr>
              <a:t>National Center for the Improvement of Educational Assessment</a:t>
            </a:r>
            <a:endParaRPr sz="1500" b="0" i="1" u="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u="none">
              <a:solidFill>
                <a:schemeClr val="dk1"/>
              </a:solidFill>
              <a:latin typeface="Calibri"/>
              <a:ea typeface="Calibri"/>
              <a:cs typeface="Calibri"/>
              <a:sym typeface="Calibri"/>
            </a:endParaRPr>
          </a:p>
        </p:txBody>
      </p:sp>
      <p:pic>
        <p:nvPicPr>
          <p:cNvPr id="271" name="Google Shape;271;p35">
            <a:hlinkClick r:id="rId4"/>
          </p:cNvPr>
          <p:cNvPicPr preferRelativeResize="0"/>
          <p:nvPr/>
        </p:nvPicPr>
        <p:blipFill rotWithShape="1">
          <a:blip r:embed="rId5">
            <a:alphaModFix/>
          </a:blip>
          <a:srcRect/>
          <a:stretch/>
        </p:blipFill>
        <p:spPr>
          <a:xfrm>
            <a:off x="296037" y="187483"/>
            <a:ext cx="2608541" cy="793239"/>
          </a:xfrm>
          <a:prstGeom prst="rect">
            <a:avLst/>
          </a:prstGeom>
          <a:noFill/>
          <a:ln>
            <a:noFill/>
          </a:ln>
        </p:spPr>
      </p:pic>
      <p:sp>
        <p:nvSpPr>
          <p:cNvPr id="272" name="Google Shape;272;p35"/>
          <p:cNvSpPr/>
          <p:nvPr/>
        </p:nvSpPr>
        <p:spPr>
          <a:xfrm>
            <a:off x="11709817" y="0"/>
            <a:ext cx="481200" cy="6858000"/>
          </a:xfrm>
          <a:prstGeom prst="rect">
            <a:avLst/>
          </a:prstGeom>
          <a:solidFill>
            <a:srgbClr val="08AF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3" name="Google Shape;273;p35"/>
          <p:cNvPicPr preferRelativeResize="0"/>
          <p:nvPr/>
        </p:nvPicPr>
        <p:blipFill>
          <a:blip r:embed="rId6">
            <a:alphaModFix/>
          </a:blip>
          <a:stretch>
            <a:fillRect/>
          </a:stretch>
        </p:blipFill>
        <p:spPr>
          <a:xfrm>
            <a:off x="8981163" y="187463"/>
            <a:ext cx="2606039" cy="846964"/>
          </a:xfrm>
          <a:prstGeom prst="rect">
            <a:avLst/>
          </a:prstGeom>
          <a:noFill/>
          <a:ln>
            <a:noFill/>
          </a:ln>
        </p:spPr>
      </p:pic>
      <p:pic>
        <p:nvPicPr>
          <p:cNvPr id="274" name="Google Shape;274;p35"/>
          <p:cNvPicPr preferRelativeResize="0"/>
          <p:nvPr/>
        </p:nvPicPr>
        <p:blipFill>
          <a:blip r:embed="rId7">
            <a:alphaModFix/>
          </a:blip>
          <a:stretch>
            <a:fillRect/>
          </a:stretch>
        </p:blipFill>
        <p:spPr>
          <a:xfrm>
            <a:off x="398175" y="6191748"/>
            <a:ext cx="457200" cy="228600"/>
          </a:xfrm>
          <a:prstGeom prst="rect">
            <a:avLst/>
          </a:prstGeom>
          <a:noFill/>
          <a:ln>
            <a:noFill/>
          </a:ln>
        </p:spPr>
      </p:pic>
      <p:sp>
        <p:nvSpPr>
          <p:cNvPr id="275" name="Google Shape;275;p35"/>
          <p:cNvSpPr txBox="1"/>
          <p:nvPr/>
        </p:nvSpPr>
        <p:spPr>
          <a:xfrm>
            <a:off x="1012975" y="3904700"/>
            <a:ext cx="9829800" cy="11043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000"/>
              <a:buFont typeface="Calibri"/>
              <a:buNone/>
            </a:pPr>
            <a:r>
              <a:rPr lang="en-US" sz="2400" i="1">
                <a:solidFill>
                  <a:srgbClr val="08AF6E"/>
                </a:solidFill>
                <a:latin typeface="Calibri"/>
                <a:ea typeface="Calibri"/>
                <a:cs typeface="Calibri"/>
                <a:sym typeface="Calibri"/>
              </a:rPr>
              <a:t>Micro-Course 2: </a:t>
            </a:r>
            <a:endParaRPr sz="2400" i="1">
              <a:solidFill>
                <a:srgbClr val="08AF6E"/>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000"/>
              <a:buFont typeface="Calibri"/>
              <a:buNone/>
            </a:pPr>
            <a:r>
              <a:rPr lang="en-US" sz="2400" i="1">
                <a:solidFill>
                  <a:srgbClr val="08AF6E"/>
                </a:solidFill>
                <a:latin typeface="Calibri"/>
                <a:ea typeface="Calibri"/>
                <a:cs typeface="Calibri"/>
                <a:sym typeface="Calibri"/>
              </a:rPr>
              <a:t>Learning Acceleration Using Formative Assessment Processes in the Classroom (Advanced Version)</a:t>
            </a:r>
            <a:endParaRPr sz="2400" b="0" i="1" u="none">
              <a:solidFill>
                <a:srgbClr val="08AF6E"/>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4"/>
          <p:cNvSpPr txBox="1">
            <a:spLocks noGrp="1"/>
          </p:cNvSpPr>
          <p:nvPr>
            <p:ph type="title"/>
          </p:nvPr>
        </p:nvSpPr>
        <p:spPr>
          <a:xfrm>
            <a:off x="838200" y="365125"/>
            <a:ext cx="10515600" cy="8856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000"/>
              <a:buNone/>
            </a:pPr>
            <a:r>
              <a:rPr lang="en-US"/>
              <a:t>Elicit Evidence of Student Learning</a:t>
            </a:r>
            <a:endParaRPr/>
          </a:p>
        </p:txBody>
      </p:sp>
      <p:sp>
        <p:nvSpPr>
          <p:cNvPr id="352" name="Google Shape;352;p44"/>
          <p:cNvSpPr txBox="1">
            <a:spLocks noGrp="1"/>
          </p:cNvSpPr>
          <p:nvPr>
            <p:ph type="body" idx="1"/>
          </p:nvPr>
        </p:nvSpPr>
        <p:spPr>
          <a:xfrm>
            <a:off x="581192" y="1540048"/>
            <a:ext cx="11029500" cy="36783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2400"/>
              <a:buNone/>
            </a:pPr>
            <a:r>
              <a:rPr lang="en-US" sz="3200">
                <a:solidFill>
                  <a:srgbClr val="000000"/>
                </a:solidFill>
              </a:rPr>
              <a:t>There’s both the </a:t>
            </a:r>
            <a:r>
              <a:rPr lang="en-US" sz="3200" b="1" i="1">
                <a:solidFill>
                  <a:srgbClr val="000000"/>
                </a:solidFill>
              </a:rPr>
              <a:t>for what purpose</a:t>
            </a:r>
            <a:r>
              <a:rPr lang="en-US" sz="3200">
                <a:solidFill>
                  <a:srgbClr val="000000"/>
                </a:solidFill>
              </a:rPr>
              <a:t> and </a:t>
            </a:r>
            <a:r>
              <a:rPr lang="en-US" sz="3200" b="1" i="1">
                <a:solidFill>
                  <a:srgbClr val="000000"/>
                </a:solidFill>
              </a:rPr>
              <a:t>how </a:t>
            </a:r>
            <a:r>
              <a:rPr lang="en-US" sz="3200">
                <a:solidFill>
                  <a:srgbClr val="000000"/>
                </a:solidFill>
              </a:rPr>
              <a:t>components of eliciting evidence of student learning for formative purposes.</a:t>
            </a:r>
            <a:endParaRPr sz="3200">
              <a:solidFill>
                <a:srgbClr val="000000"/>
              </a:solidFill>
            </a:endParaRPr>
          </a:p>
          <a:p>
            <a:pPr marL="0" lvl="0" indent="0" algn="l" rtl="0">
              <a:lnSpc>
                <a:spcPct val="90000"/>
              </a:lnSpc>
              <a:spcBef>
                <a:spcPts val="1000"/>
              </a:spcBef>
              <a:spcAft>
                <a:spcPts val="0"/>
              </a:spcAft>
              <a:buSzPts val="2400"/>
              <a:buNone/>
            </a:pPr>
            <a:endParaRPr/>
          </a:p>
        </p:txBody>
      </p:sp>
      <p:sp>
        <p:nvSpPr>
          <p:cNvPr id="353" name="Google Shape;353;p44"/>
          <p:cNvSpPr txBox="1"/>
          <p:nvPr/>
        </p:nvSpPr>
        <p:spPr>
          <a:xfrm>
            <a:off x="581200" y="2783577"/>
            <a:ext cx="4981800" cy="31044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600"/>
              <a:buFont typeface="Arial"/>
              <a:buNone/>
              <a:tabLst/>
              <a:defRPr/>
            </a:pPr>
            <a:r>
              <a:rPr kumimoji="0" lang="en-US" sz="2600" b="0" i="0" u="none" strike="noStrike" kern="0" cap="none" spc="0" normalizeH="0" baseline="0" noProof="0">
                <a:ln>
                  <a:noFill/>
                </a:ln>
                <a:solidFill>
                  <a:srgbClr val="000000"/>
                </a:solidFill>
                <a:effectLst/>
                <a:uLnTx/>
                <a:uFillTx/>
                <a:latin typeface="Calibri"/>
                <a:ea typeface="Calibri"/>
                <a:cs typeface="Calibri"/>
                <a:sym typeface="Calibri"/>
              </a:rPr>
              <a:t>Identify student </a:t>
            </a:r>
            <a:r>
              <a:rPr kumimoji="0" lang="en-US" sz="2600" b="1" i="0" u="none" strike="noStrike" kern="0" cap="none" spc="0" normalizeH="0" baseline="0" noProof="0">
                <a:ln>
                  <a:noFill/>
                </a:ln>
                <a:solidFill>
                  <a:srgbClr val="000000"/>
                </a:solidFill>
                <a:effectLst/>
                <a:uLnTx/>
                <a:uFillTx/>
                <a:latin typeface="Calibri"/>
                <a:ea typeface="Calibri"/>
                <a:cs typeface="Calibri"/>
                <a:sym typeface="Calibri"/>
              </a:rPr>
              <a:t>learning strengths</a:t>
            </a:r>
            <a:r>
              <a:rPr kumimoji="0" lang="en-US" sz="2600" b="0" i="0" u="none" strike="noStrike" kern="0" cap="none" spc="0" normalizeH="0" baseline="0" noProof="0">
                <a:ln>
                  <a:noFill/>
                </a:ln>
                <a:solidFill>
                  <a:srgbClr val="000000"/>
                </a:solidFill>
                <a:effectLst/>
                <a:uLnTx/>
                <a:uFillTx/>
                <a:latin typeface="Calibri"/>
                <a:ea typeface="Calibri"/>
                <a:cs typeface="Calibri"/>
                <a:sym typeface="Calibri"/>
              </a:rPr>
              <a:t>/</a:t>
            </a:r>
            <a:r>
              <a:rPr kumimoji="0" lang="en-US" sz="2600" b="1" i="0" u="none" strike="noStrike" kern="0" cap="none" spc="0" normalizeH="0" baseline="0" noProof="0">
                <a:ln>
                  <a:noFill/>
                </a:ln>
                <a:solidFill>
                  <a:srgbClr val="000000"/>
                </a:solidFill>
                <a:effectLst/>
                <a:uLnTx/>
                <a:uFillTx/>
                <a:latin typeface="Calibri"/>
                <a:ea typeface="Calibri"/>
                <a:cs typeface="Calibri"/>
                <a:sym typeface="Calibri"/>
              </a:rPr>
              <a:t>needs </a:t>
            </a:r>
            <a:r>
              <a:rPr kumimoji="0" lang="en-US" sz="2600" b="0" i="0" u="none" strike="noStrike" kern="0" cap="none" spc="0" normalizeH="0" baseline="0" noProof="0">
                <a:ln>
                  <a:noFill/>
                </a:ln>
                <a:solidFill>
                  <a:srgbClr val="000000"/>
                </a:solidFill>
                <a:effectLst/>
                <a:uLnTx/>
                <a:uFillTx/>
                <a:latin typeface="Calibri"/>
                <a:ea typeface="Calibri"/>
                <a:cs typeface="Calibri"/>
                <a:sym typeface="Calibri"/>
              </a:rPr>
              <a:t>before, during, and/or after instruction.</a:t>
            </a:r>
            <a:endParaRPr kumimoji="0" sz="2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1000"/>
              </a:spcBef>
              <a:spcAft>
                <a:spcPts val="0"/>
              </a:spcAft>
              <a:buClr>
                <a:srgbClr val="000000"/>
              </a:buClr>
              <a:buSzPts val="1100"/>
              <a:buFont typeface="Arial"/>
              <a:buNone/>
              <a:tabLst/>
              <a:defRPr/>
            </a:pPr>
            <a:r>
              <a:rPr kumimoji="0" lang="en-US" sz="2600" b="0" i="0" u="none" strike="noStrike" kern="0" cap="none" spc="0" normalizeH="0" baseline="0" noProof="0">
                <a:ln>
                  <a:noFill/>
                </a:ln>
                <a:solidFill>
                  <a:srgbClr val="000000"/>
                </a:solidFill>
                <a:effectLst/>
                <a:uLnTx/>
                <a:uFillTx/>
                <a:latin typeface="Calibri"/>
                <a:ea typeface="Calibri"/>
                <a:cs typeface="Calibri"/>
                <a:sym typeface="Calibri"/>
              </a:rPr>
              <a:t>Inform </a:t>
            </a:r>
            <a:r>
              <a:rPr kumimoji="0" lang="en-US" sz="2600" b="1" i="0" u="none" strike="noStrike" kern="0" cap="none" spc="0" normalizeH="0" baseline="0" noProof="0">
                <a:ln>
                  <a:noFill/>
                </a:ln>
                <a:solidFill>
                  <a:srgbClr val="000000"/>
                </a:solidFill>
                <a:effectLst/>
                <a:uLnTx/>
                <a:uFillTx/>
                <a:latin typeface="Calibri"/>
                <a:ea typeface="Calibri"/>
                <a:cs typeface="Calibri"/>
                <a:sym typeface="Calibri"/>
              </a:rPr>
              <a:t>future instruction </a:t>
            </a:r>
            <a:r>
              <a:rPr kumimoji="0" lang="en-US" sz="2600" b="0" i="0" u="none" strike="noStrike" kern="0" cap="none" spc="0" normalizeH="0" baseline="0" noProof="0">
                <a:ln>
                  <a:noFill/>
                </a:ln>
                <a:solidFill>
                  <a:srgbClr val="000000"/>
                </a:solidFill>
                <a:effectLst/>
                <a:uLnTx/>
                <a:uFillTx/>
                <a:latin typeface="Calibri"/>
                <a:ea typeface="Calibri"/>
                <a:cs typeface="Calibri"/>
                <a:sym typeface="Calibri"/>
              </a:rPr>
              <a:t>and </a:t>
            </a:r>
            <a:r>
              <a:rPr kumimoji="0" lang="en-US" sz="2600" b="1" i="0" u="none" strike="noStrike" kern="0" cap="none" spc="0" normalizeH="0" baseline="0" noProof="0">
                <a:ln>
                  <a:noFill/>
                </a:ln>
                <a:solidFill>
                  <a:srgbClr val="000000"/>
                </a:solidFill>
                <a:effectLst/>
                <a:uLnTx/>
                <a:uFillTx/>
                <a:latin typeface="Calibri"/>
                <a:ea typeface="Calibri"/>
                <a:cs typeface="Calibri"/>
                <a:sym typeface="Calibri"/>
              </a:rPr>
              <a:t>differentiated instruction</a:t>
            </a:r>
            <a:r>
              <a:rPr kumimoji="0" lang="en-US" sz="2600" b="0" i="0" u="none" strike="noStrike" kern="0" cap="none" spc="0" normalizeH="0" baseline="0" noProof="0">
                <a:ln>
                  <a:noFill/>
                </a:ln>
                <a:solidFill>
                  <a:srgbClr val="000000"/>
                </a:solidFill>
                <a:effectLst/>
                <a:uLnTx/>
                <a:uFillTx/>
                <a:latin typeface="Calibri"/>
                <a:ea typeface="Calibri"/>
                <a:cs typeface="Calibri"/>
                <a:sym typeface="Calibri"/>
              </a:rPr>
              <a:t> by making student thinking visible.</a:t>
            </a:r>
            <a:endParaRPr kumimoji="0" sz="2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4" name="Google Shape;354;p44"/>
          <p:cNvSpPr txBox="1"/>
          <p:nvPr/>
        </p:nvSpPr>
        <p:spPr>
          <a:xfrm>
            <a:off x="5707675" y="4168029"/>
            <a:ext cx="5751600" cy="16128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Formative assessment practices</a:t>
            </a: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 that can be plugged into any curriculum: </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49250" algn="l" defTabSz="914400" rtl="0" eaLnBrk="1" fontAlgn="auto" latinLnBrk="0" hangingPunct="1">
              <a:lnSpc>
                <a:spcPct val="90000"/>
              </a:lnSpc>
              <a:spcBef>
                <a:spcPts val="0"/>
              </a:spcBef>
              <a:spcAft>
                <a:spcPts val="0"/>
              </a:spcAft>
              <a:buClr>
                <a:srgbClr val="000000"/>
              </a:buClr>
              <a:buSzPts val="1900"/>
              <a:buFont typeface="Calibri"/>
              <a:buChar char="➢"/>
              <a:tabLst/>
              <a:defRPr/>
            </a:pPr>
            <a:r>
              <a:rPr kumimoji="0" lang="en-US" sz="1900" b="0" i="0" u="sng" strike="noStrike" kern="0" cap="none" spc="0" normalizeH="0" baseline="0" noProof="0">
                <a:ln>
                  <a:noFill/>
                </a:ln>
                <a:solidFill>
                  <a:srgbClr val="0563C1"/>
                </a:solidFill>
                <a:effectLst/>
                <a:uLnTx/>
                <a:uFillTx/>
                <a:latin typeface="Calibri"/>
                <a:ea typeface="Calibri"/>
                <a:cs typeface="Calibri"/>
                <a:sym typeface="Calibri"/>
                <a:hlinkClick r:id="rId3"/>
              </a:rPr>
              <a:t>60 Formative Assessment Techniques</a:t>
            </a:r>
            <a:endParaRPr kumimoji="0" sz="19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81000" algn="l" defTabSz="914400" rtl="0" eaLnBrk="1" fontAlgn="auto" latinLnBrk="0" hangingPunct="1">
              <a:lnSpc>
                <a:spcPct val="90000"/>
              </a:lnSpc>
              <a:spcBef>
                <a:spcPts val="0"/>
              </a:spcBef>
              <a:spcAft>
                <a:spcPts val="0"/>
              </a:spcAft>
              <a:buClr>
                <a:srgbClr val="000000"/>
              </a:buClr>
              <a:buSzPts val="2400"/>
              <a:buFont typeface="Calibri"/>
              <a:buChar char="➢"/>
              <a:tabLst/>
              <a:defRPr/>
            </a:pPr>
            <a:r>
              <a:rPr kumimoji="0" lang="en-US" sz="1900" b="0" i="0" u="sng" strike="noStrike" kern="0" cap="none" spc="0" normalizeH="0" baseline="0" noProof="0">
                <a:ln>
                  <a:noFill/>
                </a:ln>
                <a:solidFill>
                  <a:srgbClr val="0563C1"/>
                </a:solidFill>
                <a:effectLst/>
                <a:uLnTx/>
                <a:uFillTx/>
                <a:latin typeface="Calibri"/>
                <a:ea typeface="Calibri"/>
                <a:cs typeface="Calibri"/>
                <a:sym typeface="Calibri"/>
                <a:hlinkClick r:id="rId4"/>
              </a:rPr>
              <a:t>Formative Assessment Classroom Protocols and Strategies</a:t>
            </a:r>
            <a:endParaRPr kumimoji="0" sz="30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5" name="Google Shape;355;p44"/>
          <p:cNvSpPr txBox="1"/>
          <p:nvPr/>
        </p:nvSpPr>
        <p:spPr>
          <a:xfrm>
            <a:off x="5707675" y="2783577"/>
            <a:ext cx="5751600" cy="11445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Engineer effective</a:t>
            </a: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classroom </a:t>
            </a:r>
            <a:r>
              <a:rPr kumimoji="0" lang="en-US" sz="2400" b="1" i="0" u="none" strike="noStrike" kern="0" cap="none" spc="0" normalizeH="0" baseline="0" noProof="0">
                <a:ln>
                  <a:noFill/>
                </a:ln>
                <a:solidFill>
                  <a:srgbClr val="000000"/>
                </a:solidFill>
                <a:effectLst/>
                <a:uLnTx/>
                <a:uFillTx/>
                <a:latin typeface="Calibri"/>
                <a:ea typeface="Calibri"/>
                <a:cs typeface="Calibri"/>
                <a:sym typeface="Calibri"/>
              </a:rPr>
              <a:t>discussions, tasks, activities, and observations.</a:t>
            </a:r>
            <a:endParaRPr kumimoji="0" sz="2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6" name="Google Shape;356;p44"/>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5"/>
          <p:cNvSpPr txBox="1">
            <a:spLocks noGrp="1"/>
          </p:cNvSpPr>
          <p:nvPr>
            <p:ph type="title"/>
          </p:nvPr>
        </p:nvSpPr>
        <p:spPr>
          <a:xfrm>
            <a:off x="838200" y="365125"/>
            <a:ext cx="10515600" cy="8856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000"/>
              <a:buNone/>
            </a:pPr>
            <a:r>
              <a:rPr lang="en-US"/>
              <a:t>Misconception Alert</a:t>
            </a:r>
            <a:endParaRPr/>
          </a:p>
        </p:txBody>
      </p:sp>
      <p:sp>
        <p:nvSpPr>
          <p:cNvPr id="363" name="Google Shape;363;p45"/>
          <p:cNvSpPr txBox="1">
            <a:spLocks noGrp="1"/>
          </p:cNvSpPr>
          <p:nvPr>
            <p:ph type="body" idx="1"/>
          </p:nvPr>
        </p:nvSpPr>
        <p:spPr>
          <a:xfrm>
            <a:off x="3818773" y="1589850"/>
            <a:ext cx="7791900" cy="3678300"/>
          </a:xfrm>
          <a:prstGeom prst="rect">
            <a:avLst/>
          </a:prstGeom>
          <a:noFill/>
          <a:ln>
            <a:noFill/>
          </a:ln>
        </p:spPr>
        <p:txBody>
          <a:bodyPr spcFirstLastPara="1" wrap="square" lIns="121900" tIns="121900" rIns="121900" bIns="121900" anchor="t" anchorCtr="0">
            <a:noAutofit/>
          </a:bodyPr>
          <a:lstStyle/>
          <a:p>
            <a:pPr marL="457200" lvl="0" indent="-431800" algn="l" rtl="0">
              <a:lnSpc>
                <a:spcPct val="90000"/>
              </a:lnSpc>
              <a:spcBef>
                <a:spcPts val="1000"/>
              </a:spcBef>
              <a:spcAft>
                <a:spcPts val="0"/>
              </a:spcAft>
              <a:buClr>
                <a:srgbClr val="000000"/>
              </a:buClr>
              <a:buSzPts val="3200"/>
              <a:buChar char="•"/>
            </a:pPr>
            <a:r>
              <a:rPr lang="en-US" sz="3200">
                <a:solidFill>
                  <a:schemeClr val="dk1"/>
                </a:solidFill>
              </a:rPr>
              <a:t>Formative assessment data has </a:t>
            </a:r>
            <a:r>
              <a:rPr lang="en-US" sz="3200" b="1" i="1">
                <a:solidFill>
                  <a:schemeClr val="dk1"/>
                </a:solidFill>
              </a:rPr>
              <a:t>no appropriate use</a:t>
            </a:r>
            <a:r>
              <a:rPr lang="en-US" sz="3200" i="1">
                <a:solidFill>
                  <a:schemeClr val="dk1"/>
                </a:solidFill>
              </a:rPr>
              <a:t> </a:t>
            </a:r>
            <a:r>
              <a:rPr lang="en-US" sz="3200">
                <a:solidFill>
                  <a:schemeClr val="dk1"/>
                </a:solidFill>
              </a:rPr>
              <a:t>in student evaluation such as student </a:t>
            </a:r>
            <a:r>
              <a:rPr lang="en-US" sz="3200" b="1">
                <a:solidFill>
                  <a:schemeClr val="dk1"/>
                </a:solidFill>
              </a:rPr>
              <a:t>grades</a:t>
            </a:r>
            <a:r>
              <a:rPr lang="en-US" sz="3200">
                <a:solidFill>
                  <a:schemeClr val="dk1"/>
                </a:solidFill>
              </a:rPr>
              <a:t>.</a:t>
            </a:r>
            <a:endParaRPr sz="3200">
              <a:solidFill>
                <a:srgbClr val="000000"/>
              </a:solidFill>
            </a:endParaRPr>
          </a:p>
          <a:p>
            <a:pPr marL="457200" lvl="0" indent="-431800" algn="l" rtl="0">
              <a:lnSpc>
                <a:spcPct val="90000"/>
              </a:lnSpc>
              <a:spcBef>
                <a:spcPts val="0"/>
              </a:spcBef>
              <a:spcAft>
                <a:spcPts val="0"/>
              </a:spcAft>
              <a:buClr>
                <a:srgbClr val="000000"/>
              </a:buClr>
              <a:buSzPts val="3200"/>
              <a:buChar char="•"/>
            </a:pPr>
            <a:r>
              <a:rPr lang="en-US" sz="3200">
                <a:solidFill>
                  <a:srgbClr val="000000"/>
                </a:solidFill>
              </a:rPr>
              <a:t>Numerous studies have shown that when students see a grade on their paper along with comments, </a:t>
            </a:r>
            <a:r>
              <a:rPr lang="en-US" sz="3200" b="1">
                <a:solidFill>
                  <a:srgbClr val="000000"/>
                </a:solidFill>
              </a:rPr>
              <a:t>they only look at the grade. </a:t>
            </a:r>
            <a:endParaRPr sz="3200" b="1">
              <a:solidFill>
                <a:srgbClr val="000000"/>
              </a:solidFill>
            </a:endParaRPr>
          </a:p>
          <a:p>
            <a:pPr marL="457200" lvl="0" indent="-431800" algn="l" rtl="0">
              <a:lnSpc>
                <a:spcPct val="90000"/>
              </a:lnSpc>
              <a:spcBef>
                <a:spcPts val="0"/>
              </a:spcBef>
              <a:spcAft>
                <a:spcPts val="0"/>
              </a:spcAft>
              <a:buClr>
                <a:srgbClr val="000000"/>
              </a:buClr>
              <a:buSzPts val="3200"/>
              <a:buChar char="•"/>
            </a:pPr>
            <a:r>
              <a:rPr lang="en-US" sz="3200">
                <a:solidFill>
                  <a:srgbClr val="000000"/>
                </a:solidFill>
              </a:rPr>
              <a:t>Grading can also have harmful effects on student </a:t>
            </a:r>
            <a:r>
              <a:rPr lang="en-US" sz="3200" b="1">
                <a:solidFill>
                  <a:srgbClr val="000000"/>
                </a:solidFill>
              </a:rPr>
              <a:t>motivation </a:t>
            </a:r>
            <a:r>
              <a:rPr lang="en-US" sz="3200">
                <a:solidFill>
                  <a:srgbClr val="000000"/>
                </a:solidFill>
              </a:rPr>
              <a:t>and future </a:t>
            </a:r>
            <a:r>
              <a:rPr lang="en-US" sz="3200" b="1">
                <a:solidFill>
                  <a:srgbClr val="000000"/>
                </a:solidFill>
              </a:rPr>
              <a:t>learning</a:t>
            </a:r>
            <a:r>
              <a:rPr lang="en-US" sz="3200">
                <a:solidFill>
                  <a:srgbClr val="000000"/>
                </a:solidFill>
              </a:rPr>
              <a:t>.</a:t>
            </a:r>
            <a:endParaRPr sz="3200">
              <a:solidFill>
                <a:srgbClr val="000000"/>
              </a:solidFill>
            </a:endParaRPr>
          </a:p>
        </p:txBody>
      </p:sp>
      <p:pic>
        <p:nvPicPr>
          <p:cNvPr id="364" name="Google Shape;364;p45"/>
          <p:cNvPicPr preferRelativeResize="0"/>
          <p:nvPr/>
        </p:nvPicPr>
        <p:blipFill rotWithShape="1">
          <a:blip r:embed="rId3">
            <a:alphaModFix/>
          </a:blip>
          <a:srcRect/>
          <a:stretch/>
        </p:blipFill>
        <p:spPr>
          <a:xfrm>
            <a:off x="1038725" y="2096600"/>
            <a:ext cx="2468879" cy="2377440"/>
          </a:xfrm>
          <a:prstGeom prst="rect">
            <a:avLst/>
          </a:prstGeom>
          <a:noFill/>
          <a:ln>
            <a:noFill/>
          </a:ln>
        </p:spPr>
      </p:pic>
      <p:sp>
        <p:nvSpPr>
          <p:cNvPr id="365" name="Google Shape;365;p45"/>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6"/>
          <p:cNvSpPr txBox="1">
            <a:spLocks noGrp="1"/>
          </p:cNvSpPr>
          <p:nvPr>
            <p:ph type="title"/>
          </p:nvPr>
        </p:nvSpPr>
        <p:spPr>
          <a:xfrm>
            <a:off x="838200" y="365125"/>
            <a:ext cx="10515600" cy="8856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000"/>
              <a:buNone/>
            </a:pPr>
            <a:r>
              <a:rPr lang="en-US"/>
              <a:t>Feedback that Moves Learning Forward</a:t>
            </a:r>
            <a:endParaRPr/>
          </a:p>
        </p:txBody>
      </p:sp>
      <p:grpSp>
        <p:nvGrpSpPr>
          <p:cNvPr id="372" name="Google Shape;372;p46"/>
          <p:cNvGrpSpPr/>
          <p:nvPr/>
        </p:nvGrpSpPr>
        <p:grpSpPr>
          <a:xfrm>
            <a:off x="7784505" y="1618226"/>
            <a:ext cx="4407490" cy="4507050"/>
            <a:chOff x="5833987" y="1189775"/>
            <a:chExt cx="3305700" cy="3380372"/>
          </a:xfrm>
        </p:grpSpPr>
        <p:sp>
          <p:nvSpPr>
            <p:cNvPr id="373" name="Google Shape;373;p46"/>
            <p:cNvSpPr/>
            <p:nvPr/>
          </p:nvSpPr>
          <p:spPr>
            <a:xfrm>
              <a:off x="5833987" y="1189775"/>
              <a:ext cx="3305700" cy="669000"/>
            </a:xfrm>
            <a:prstGeom prst="chevron">
              <a:avLst>
                <a:gd name="adj" fmla="val 50000"/>
              </a:avLst>
            </a:prstGeom>
            <a:solidFill>
              <a:srgbClr val="B7B7B7"/>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0" i="0" u="none" strike="noStrike" kern="0" cap="none" spc="0" normalizeH="0" baseline="0" noProof="0">
                  <a:ln>
                    <a:noFill/>
                  </a:ln>
                  <a:solidFill>
                    <a:srgbClr val="FFFFFF"/>
                  </a:solidFill>
                  <a:effectLst/>
                  <a:uLnTx/>
                  <a:uFillTx/>
                  <a:latin typeface="Roboto"/>
                  <a:ea typeface="Roboto"/>
                  <a:cs typeface="Roboto"/>
                  <a:sym typeface="Roboto"/>
                </a:rPr>
                <a:t>The Purpose of Feedback</a:t>
              </a:r>
              <a:endParaRPr kumimoji="0" sz="2200" b="0" i="0" u="none" strike="noStrike" kern="0" cap="none" spc="0" normalizeH="0" baseline="0" noProof="0">
                <a:ln>
                  <a:noFill/>
                </a:ln>
                <a:solidFill>
                  <a:srgbClr val="FFFFFF"/>
                </a:solidFill>
                <a:effectLst/>
                <a:uLnTx/>
                <a:uFillTx/>
                <a:latin typeface="Roboto"/>
                <a:ea typeface="Roboto"/>
                <a:cs typeface="Roboto"/>
                <a:sym typeface="Roboto"/>
              </a:endParaRPr>
            </a:p>
          </p:txBody>
        </p:sp>
        <p:sp>
          <p:nvSpPr>
            <p:cNvPr id="374" name="Google Shape;374;p46"/>
            <p:cNvSpPr txBox="1"/>
            <p:nvPr/>
          </p:nvSpPr>
          <p:spPr>
            <a:xfrm>
              <a:off x="6167063" y="1954447"/>
              <a:ext cx="2236200" cy="26157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Inform instruction (monitor and adapt)</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Adjust student learning goals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Motivate and improve student learning</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75" name="Google Shape;375;p46"/>
          <p:cNvGrpSpPr/>
          <p:nvPr/>
        </p:nvGrpSpPr>
        <p:grpSpPr>
          <a:xfrm>
            <a:off x="0" y="1618212"/>
            <a:ext cx="4729082" cy="4507102"/>
            <a:chOff x="0" y="1463615"/>
            <a:chExt cx="3546900" cy="3380411"/>
          </a:xfrm>
        </p:grpSpPr>
        <p:sp>
          <p:nvSpPr>
            <p:cNvPr id="376" name="Google Shape;376;p46"/>
            <p:cNvSpPr/>
            <p:nvPr/>
          </p:nvSpPr>
          <p:spPr>
            <a:xfrm>
              <a:off x="0" y="1463615"/>
              <a:ext cx="3546900" cy="669000"/>
            </a:xfrm>
            <a:prstGeom prst="homePlate">
              <a:avLst>
                <a:gd name="adj" fmla="val 50000"/>
              </a:avLst>
            </a:prstGeom>
            <a:solidFill>
              <a:schemeClr val="accent5"/>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0" i="0" u="none" strike="noStrike" kern="0" cap="none" spc="0" normalizeH="0" baseline="0" noProof="0">
                  <a:ln>
                    <a:noFill/>
                  </a:ln>
                  <a:solidFill>
                    <a:srgbClr val="FFFFFF"/>
                  </a:solidFill>
                  <a:effectLst/>
                  <a:uLnTx/>
                  <a:uFillTx/>
                  <a:latin typeface="Roboto"/>
                  <a:ea typeface="Roboto"/>
                  <a:cs typeface="Roboto"/>
                  <a:sym typeface="Roboto"/>
                </a:rPr>
                <a:t>The Quality &amp; Type of Feedback</a:t>
              </a:r>
              <a:endParaRPr kumimoji="0" sz="2200" b="0" i="0" u="none" strike="noStrike" kern="0" cap="none" spc="0" normalizeH="0" baseline="0" noProof="0">
                <a:ln>
                  <a:noFill/>
                </a:ln>
                <a:solidFill>
                  <a:srgbClr val="FFFFFF"/>
                </a:solidFill>
                <a:effectLst/>
                <a:uLnTx/>
                <a:uFillTx/>
                <a:latin typeface="Roboto"/>
                <a:ea typeface="Roboto"/>
                <a:cs typeface="Roboto"/>
                <a:sym typeface="Roboto"/>
              </a:endParaRPr>
            </a:p>
          </p:txBody>
        </p:sp>
        <p:sp>
          <p:nvSpPr>
            <p:cNvPr id="377" name="Google Shape;377;p46"/>
            <p:cNvSpPr txBox="1"/>
            <p:nvPr/>
          </p:nvSpPr>
          <p:spPr>
            <a:xfrm>
              <a:off x="296034" y="2309326"/>
              <a:ext cx="2948400" cy="25347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Related to the learning targets and success criteria.</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Actionable, descriptive, and specific.</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Appropriate to the student’s zone of proximal development (i.e., Goldilocks principle--not too far out ahead, not too far behind, but just right)</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78" name="Google Shape;378;p46"/>
          <p:cNvGrpSpPr/>
          <p:nvPr/>
        </p:nvGrpSpPr>
        <p:grpSpPr>
          <a:xfrm>
            <a:off x="3892257" y="1618226"/>
            <a:ext cx="4407490" cy="4507050"/>
            <a:chOff x="2944204" y="1189775"/>
            <a:chExt cx="3305700" cy="3380372"/>
          </a:xfrm>
        </p:grpSpPr>
        <p:sp>
          <p:nvSpPr>
            <p:cNvPr id="379" name="Google Shape;379;p46"/>
            <p:cNvSpPr/>
            <p:nvPr/>
          </p:nvSpPr>
          <p:spPr>
            <a:xfrm>
              <a:off x="2944204" y="1189775"/>
              <a:ext cx="3305700" cy="669000"/>
            </a:xfrm>
            <a:prstGeom prst="chevron">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0" i="0" u="none" strike="noStrike" kern="0" cap="none" spc="0" normalizeH="0" baseline="0" noProof="0">
                  <a:ln>
                    <a:noFill/>
                  </a:ln>
                  <a:solidFill>
                    <a:srgbClr val="FFFFFF"/>
                  </a:solidFill>
                  <a:effectLst/>
                  <a:uLnTx/>
                  <a:uFillTx/>
                  <a:latin typeface="Roboto"/>
                  <a:ea typeface="Roboto"/>
                  <a:cs typeface="Roboto"/>
                  <a:sym typeface="Roboto"/>
                </a:rPr>
                <a:t>The Source of Feedback</a:t>
              </a:r>
              <a:endParaRPr kumimoji="0" sz="2200" b="0" i="0" u="none" strike="noStrike" kern="0" cap="none" spc="0" normalizeH="0" baseline="0" noProof="0">
                <a:ln>
                  <a:noFill/>
                </a:ln>
                <a:solidFill>
                  <a:srgbClr val="FFFFFF"/>
                </a:solidFill>
                <a:effectLst/>
                <a:uLnTx/>
                <a:uFillTx/>
                <a:latin typeface="Roboto"/>
                <a:ea typeface="Roboto"/>
                <a:cs typeface="Roboto"/>
                <a:sym typeface="Roboto"/>
              </a:endParaRPr>
            </a:p>
          </p:txBody>
        </p:sp>
        <p:sp>
          <p:nvSpPr>
            <p:cNvPr id="380" name="Google Shape;380;p46"/>
            <p:cNvSpPr txBox="1"/>
            <p:nvPr/>
          </p:nvSpPr>
          <p:spPr>
            <a:xfrm>
              <a:off x="3478959" y="1954447"/>
              <a:ext cx="2236200" cy="26157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Teacher</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Student Self-Assessment</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Peer</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81" name="Google Shape;381;p46"/>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7"/>
          <p:cNvSpPr txBox="1">
            <a:spLocks noGrp="1"/>
          </p:cNvSpPr>
          <p:nvPr>
            <p:ph type="title"/>
          </p:nvPr>
        </p:nvSpPr>
        <p:spPr>
          <a:xfrm>
            <a:off x="838200" y="365125"/>
            <a:ext cx="10515600" cy="8856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000"/>
              <a:buNone/>
            </a:pPr>
            <a:r>
              <a:rPr lang="en-US"/>
              <a:t>Peers as Learning Resources</a:t>
            </a:r>
            <a:endParaRPr/>
          </a:p>
        </p:txBody>
      </p:sp>
      <p:sp>
        <p:nvSpPr>
          <p:cNvPr id="388" name="Google Shape;388;p47"/>
          <p:cNvSpPr txBox="1"/>
          <p:nvPr/>
        </p:nvSpPr>
        <p:spPr>
          <a:xfrm>
            <a:off x="529338" y="5491241"/>
            <a:ext cx="11248800" cy="435600"/>
          </a:xfrm>
          <a:prstGeom prst="rect">
            <a:avLst/>
          </a:prstGeom>
          <a:solidFill>
            <a:schemeClr val="accent4"/>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“You never really understand something until you try to teach it to someone else.”</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(Wiliam, 2018, p. 166)</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89" name="Google Shape;389;p47"/>
          <p:cNvGrpSpPr/>
          <p:nvPr/>
        </p:nvGrpSpPr>
        <p:grpSpPr>
          <a:xfrm>
            <a:off x="474644" y="4089858"/>
            <a:ext cx="11160838" cy="1260167"/>
            <a:chOff x="2283025" y="2322567"/>
            <a:chExt cx="5268025" cy="643501"/>
          </a:xfrm>
        </p:grpSpPr>
        <p:sp>
          <p:nvSpPr>
            <p:cNvPr id="390" name="Google Shape;390;p47"/>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1" name="Google Shape;391;p47"/>
            <p:cNvSpPr/>
            <p:nvPr/>
          </p:nvSpPr>
          <p:spPr>
            <a:xfrm flipH="1">
              <a:off x="2283025" y="2322575"/>
              <a:ext cx="1844400" cy="6426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47"/>
            <p:cNvSpPr/>
            <p:nvPr/>
          </p:nvSpPr>
          <p:spPr>
            <a:xfrm rot="-5400000">
              <a:off x="3501574" y="1934671"/>
              <a:ext cx="643356" cy="1419149"/>
            </a:xfrm>
            <a:prstGeom prst="flowChartOffpageConnector">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3" name="Google Shape;393;p47"/>
            <p:cNvSpPr/>
            <p:nvPr/>
          </p:nvSpPr>
          <p:spPr>
            <a:xfrm>
              <a:off x="2342625" y="2399951"/>
              <a:ext cx="1940700" cy="4959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3000"/>
                <a:buFont typeface="Arial"/>
                <a:buNone/>
                <a:tabLst/>
                <a:defRPr/>
              </a:pPr>
              <a:r>
                <a:rPr kumimoji="0" lang="en-US" sz="3000" b="0" i="0" u="none" strike="noStrike" kern="0" cap="none" spc="0" normalizeH="0" baseline="0" noProof="0">
                  <a:ln>
                    <a:noFill/>
                  </a:ln>
                  <a:solidFill>
                    <a:srgbClr val="FFFFFF"/>
                  </a:solidFill>
                  <a:effectLst/>
                  <a:uLnTx/>
                  <a:uFillTx/>
                  <a:latin typeface="Calibri"/>
                  <a:ea typeface="Calibri"/>
                  <a:cs typeface="Calibri"/>
                  <a:sym typeface="Calibri"/>
                </a:rPr>
                <a:t>Peer Assessment</a:t>
              </a:r>
              <a:endParaRPr kumimoji="0" sz="3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4" name="Google Shape;394;p47"/>
            <p:cNvSpPr/>
            <p:nvPr/>
          </p:nvSpPr>
          <p:spPr>
            <a:xfrm>
              <a:off x="4387850" y="2323756"/>
              <a:ext cx="3163200" cy="642300"/>
            </a:xfrm>
            <a:prstGeom prst="rect">
              <a:avLst/>
            </a:prstGeom>
            <a:noFill/>
            <a:ln>
              <a:noFill/>
            </a:ln>
          </p:spPr>
          <p:txBody>
            <a:bodyPr spcFirstLastPara="1" wrap="square" lIns="121900" tIns="121900" rIns="121900" bIns="121900" anchor="ctr" anchorCtr="0">
              <a:noAutofit/>
            </a:bodyPr>
            <a:lstStyle/>
            <a:p>
              <a:pPr marL="609600" marR="0" lvl="0" indent="-444500" algn="l" defTabSz="914400" rtl="0" eaLnBrk="1" fontAlgn="auto" latinLnBrk="0" hangingPunct="1">
                <a:lnSpc>
                  <a:spcPct val="115000"/>
                </a:lnSpc>
                <a:spcBef>
                  <a:spcPts val="0"/>
                </a:spcBef>
                <a:spcAft>
                  <a:spcPts val="0"/>
                </a:spcAft>
                <a:buClr>
                  <a:srgbClr val="000000"/>
                </a:buClr>
                <a:buSzPts val="2200"/>
                <a:buFont typeface="Calibri"/>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Students are not grading/evaluating each others work, but providing feedback that helps their peers improve the quality of their work</a:t>
              </a: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95" name="Google Shape;395;p47"/>
          <p:cNvGrpSpPr/>
          <p:nvPr/>
        </p:nvGrpSpPr>
        <p:grpSpPr>
          <a:xfrm>
            <a:off x="475104" y="2806883"/>
            <a:ext cx="11160838" cy="1260167"/>
            <a:chOff x="2283025" y="2322567"/>
            <a:chExt cx="5268025" cy="643501"/>
          </a:xfrm>
        </p:grpSpPr>
        <p:sp>
          <p:nvSpPr>
            <p:cNvPr id="396" name="Google Shape;396;p47"/>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7" name="Google Shape;397;p47"/>
            <p:cNvSpPr/>
            <p:nvPr/>
          </p:nvSpPr>
          <p:spPr>
            <a:xfrm flipH="1">
              <a:off x="2283025" y="2322575"/>
              <a:ext cx="1844400" cy="6426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8" name="Google Shape;398;p47"/>
            <p:cNvSpPr/>
            <p:nvPr/>
          </p:nvSpPr>
          <p:spPr>
            <a:xfrm rot="-5400000">
              <a:off x="3501574" y="1934671"/>
              <a:ext cx="643356" cy="1419149"/>
            </a:xfrm>
            <a:prstGeom prst="flowChartOffpageConnector">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9" name="Google Shape;399;p47"/>
            <p:cNvSpPr/>
            <p:nvPr/>
          </p:nvSpPr>
          <p:spPr>
            <a:xfrm>
              <a:off x="2342625" y="2399951"/>
              <a:ext cx="1940700" cy="4959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3000"/>
                <a:buFont typeface="Arial"/>
                <a:buNone/>
                <a:tabLst/>
                <a:defRPr/>
              </a:pPr>
              <a:r>
                <a:rPr kumimoji="0" lang="en-US" sz="3000" b="0" i="0" u="none" strike="noStrike" kern="0" cap="none" spc="0" normalizeH="0" baseline="0" noProof="0">
                  <a:ln>
                    <a:noFill/>
                  </a:ln>
                  <a:solidFill>
                    <a:srgbClr val="FFFFFF"/>
                  </a:solidFill>
                  <a:effectLst/>
                  <a:uLnTx/>
                  <a:uFillTx/>
                  <a:latin typeface="Calibri"/>
                  <a:ea typeface="Calibri"/>
                  <a:cs typeface="Calibri"/>
                  <a:sym typeface="Calibri"/>
                </a:rPr>
                <a:t>Reciprocal Teaching</a:t>
              </a:r>
              <a:endParaRPr kumimoji="0" sz="3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0" name="Google Shape;400;p47"/>
            <p:cNvSpPr/>
            <p:nvPr/>
          </p:nvSpPr>
          <p:spPr>
            <a:xfrm>
              <a:off x="4387850" y="2323747"/>
              <a:ext cx="3163200" cy="642300"/>
            </a:xfrm>
            <a:prstGeom prst="rect">
              <a:avLst/>
            </a:prstGeom>
            <a:noFill/>
            <a:ln>
              <a:noFill/>
            </a:ln>
          </p:spPr>
          <p:txBody>
            <a:bodyPr spcFirstLastPara="1" wrap="square" lIns="121900" tIns="121900" rIns="121900" bIns="121900" anchor="ctr" anchorCtr="0">
              <a:noAutofit/>
            </a:bodyPr>
            <a:lstStyle/>
            <a:p>
              <a:pPr marL="609600" marR="0" lvl="0" indent="-444500" algn="l" defTabSz="914400" rtl="0" eaLnBrk="1" fontAlgn="auto" latinLnBrk="0" hangingPunct="1">
                <a:lnSpc>
                  <a:spcPct val="115000"/>
                </a:lnSpc>
                <a:spcBef>
                  <a:spcPts val="0"/>
                </a:spcBef>
                <a:spcAft>
                  <a:spcPts val="0"/>
                </a:spcAft>
                <a:buClr>
                  <a:srgbClr val="000000"/>
                </a:buClr>
                <a:buSzPts val="2200"/>
                <a:buFont typeface="Calibri"/>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Students become the teacher in small group settings</a:t>
              </a: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01" name="Google Shape;401;p47"/>
          <p:cNvGrpSpPr/>
          <p:nvPr/>
        </p:nvGrpSpPr>
        <p:grpSpPr>
          <a:xfrm>
            <a:off x="475110" y="1546733"/>
            <a:ext cx="11160838" cy="1260167"/>
            <a:chOff x="2283025" y="2322567"/>
            <a:chExt cx="5268025" cy="643501"/>
          </a:xfrm>
        </p:grpSpPr>
        <p:sp>
          <p:nvSpPr>
            <p:cNvPr id="402" name="Google Shape;402;p47"/>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3" name="Google Shape;403;p47"/>
            <p:cNvSpPr/>
            <p:nvPr/>
          </p:nvSpPr>
          <p:spPr>
            <a:xfrm flipH="1">
              <a:off x="2283025" y="2322575"/>
              <a:ext cx="1844400" cy="6426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4" name="Google Shape;404;p47"/>
            <p:cNvSpPr/>
            <p:nvPr/>
          </p:nvSpPr>
          <p:spPr>
            <a:xfrm rot="-5400000">
              <a:off x="3501574" y="1934671"/>
              <a:ext cx="643356" cy="1419149"/>
            </a:xfrm>
            <a:prstGeom prst="flowChartOffpageConnector">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5" name="Google Shape;405;p47"/>
            <p:cNvSpPr/>
            <p:nvPr/>
          </p:nvSpPr>
          <p:spPr>
            <a:xfrm>
              <a:off x="2342625" y="2399951"/>
              <a:ext cx="1940700" cy="4959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3000"/>
                <a:buFont typeface="Arial"/>
                <a:buNone/>
                <a:tabLst/>
                <a:defRPr/>
              </a:pPr>
              <a:r>
                <a:rPr kumimoji="0" lang="en-US" sz="3000" b="0" i="0" u="none" strike="noStrike" kern="0" cap="none" spc="0" normalizeH="0" baseline="0" noProof="0">
                  <a:ln>
                    <a:noFill/>
                  </a:ln>
                  <a:solidFill>
                    <a:srgbClr val="FFFFFF"/>
                  </a:solidFill>
                  <a:effectLst/>
                  <a:uLnTx/>
                  <a:uFillTx/>
                  <a:latin typeface="Calibri"/>
                  <a:ea typeface="Calibri"/>
                  <a:cs typeface="Calibri"/>
                  <a:sym typeface="Calibri"/>
                </a:rPr>
                <a:t>Collaborative Learning</a:t>
              </a:r>
              <a:endParaRPr kumimoji="0" sz="3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6" name="Google Shape;406;p47"/>
            <p:cNvSpPr/>
            <p:nvPr/>
          </p:nvSpPr>
          <p:spPr>
            <a:xfrm>
              <a:off x="4387850" y="2323747"/>
              <a:ext cx="3163200" cy="642300"/>
            </a:xfrm>
            <a:prstGeom prst="rect">
              <a:avLst/>
            </a:prstGeom>
            <a:noFill/>
            <a:ln>
              <a:noFill/>
            </a:ln>
          </p:spPr>
          <p:txBody>
            <a:bodyPr spcFirstLastPara="1" wrap="square" lIns="121900" tIns="121900" rIns="121900" bIns="121900" anchor="ctr" anchorCtr="0">
              <a:noAutofit/>
            </a:bodyPr>
            <a:lstStyle/>
            <a:p>
              <a:pPr marL="609600" marR="0" lvl="0" indent="-4445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Students must work interdependently, not divide and conquer (group goals)</a:t>
              </a: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a:p>
              <a:pPr marL="609600" marR="0" lvl="0" indent="-4445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Individuals must be held accountable for their contributions</a:t>
              </a: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07" name="Google Shape;407;p47"/>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8"/>
          <p:cNvSpPr txBox="1">
            <a:spLocks noGrp="1"/>
          </p:cNvSpPr>
          <p:nvPr>
            <p:ph type="title"/>
          </p:nvPr>
        </p:nvSpPr>
        <p:spPr>
          <a:xfrm>
            <a:off x="838200" y="365125"/>
            <a:ext cx="10515600" cy="8856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000"/>
              <a:buNone/>
            </a:pPr>
            <a:r>
              <a:rPr lang="en-US"/>
              <a:t>Students as Owners of their own Learning</a:t>
            </a:r>
            <a:endParaRPr/>
          </a:p>
        </p:txBody>
      </p:sp>
      <p:sp>
        <p:nvSpPr>
          <p:cNvPr id="414" name="Google Shape;414;p48"/>
          <p:cNvSpPr txBox="1">
            <a:spLocks noGrp="1"/>
          </p:cNvSpPr>
          <p:nvPr>
            <p:ph type="body" idx="1"/>
          </p:nvPr>
        </p:nvSpPr>
        <p:spPr>
          <a:xfrm>
            <a:off x="433423" y="1589850"/>
            <a:ext cx="8635200" cy="36783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2400"/>
              <a:buNone/>
            </a:pPr>
            <a:r>
              <a:rPr lang="en-US" sz="3000" i="1">
                <a:solidFill>
                  <a:srgbClr val="000000"/>
                </a:solidFill>
              </a:rPr>
              <a:t>“For students to be </a:t>
            </a:r>
            <a:r>
              <a:rPr lang="en-US" sz="3000" b="1" i="1">
                <a:solidFill>
                  <a:srgbClr val="000000"/>
                </a:solidFill>
              </a:rPr>
              <a:t>actively involved in their learning</a:t>
            </a:r>
            <a:r>
              <a:rPr lang="en-US" sz="3000" i="1">
                <a:solidFill>
                  <a:srgbClr val="000000"/>
                </a:solidFill>
              </a:rPr>
              <a:t>, they must understand a learning goal, aim for it, and use assessment evidence along the way to stay on course” </a:t>
            </a:r>
            <a:r>
              <a:rPr lang="en-US" sz="3000">
                <a:solidFill>
                  <a:srgbClr val="000000"/>
                </a:solidFill>
              </a:rPr>
              <a:t>(p. 3).</a:t>
            </a:r>
            <a:endParaRPr sz="3000">
              <a:solidFill>
                <a:srgbClr val="000000"/>
              </a:solidFill>
            </a:endParaRPr>
          </a:p>
          <a:p>
            <a:pPr marL="0" lvl="0" indent="0" algn="l" rtl="0">
              <a:lnSpc>
                <a:spcPct val="90000"/>
              </a:lnSpc>
              <a:spcBef>
                <a:spcPts val="1000"/>
              </a:spcBef>
              <a:spcAft>
                <a:spcPts val="0"/>
              </a:spcAft>
              <a:buSzPts val="2400"/>
              <a:buNone/>
            </a:pPr>
            <a:endParaRPr sz="1000">
              <a:solidFill>
                <a:srgbClr val="000000"/>
              </a:solidFill>
            </a:endParaRPr>
          </a:p>
          <a:p>
            <a:pPr marL="0" lvl="0" indent="0" algn="l" rtl="0">
              <a:lnSpc>
                <a:spcPct val="90000"/>
              </a:lnSpc>
              <a:spcBef>
                <a:spcPts val="1000"/>
              </a:spcBef>
              <a:spcAft>
                <a:spcPts val="0"/>
              </a:spcAft>
              <a:buSzPts val="2400"/>
              <a:buNone/>
            </a:pPr>
            <a:r>
              <a:rPr lang="en-US" sz="3000" b="1">
                <a:solidFill>
                  <a:srgbClr val="000000"/>
                </a:solidFill>
              </a:rPr>
              <a:t>Three formative assessment questions</a:t>
            </a:r>
            <a:r>
              <a:rPr lang="en-US" sz="3000">
                <a:solidFill>
                  <a:srgbClr val="000000"/>
                </a:solidFill>
              </a:rPr>
              <a:t>:</a:t>
            </a:r>
            <a:endParaRPr sz="3000">
              <a:solidFill>
                <a:srgbClr val="000000"/>
              </a:solidFill>
            </a:endParaRPr>
          </a:p>
          <a:p>
            <a:pPr marL="457200" lvl="0" indent="-419100" algn="l" rtl="0">
              <a:lnSpc>
                <a:spcPct val="90000"/>
              </a:lnSpc>
              <a:spcBef>
                <a:spcPts val="1000"/>
              </a:spcBef>
              <a:spcAft>
                <a:spcPts val="0"/>
              </a:spcAft>
              <a:buClr>
                <a:srgbClr val="000000"/>
              </a:buClr>
              <a:buSzPts val="3000"/>
              <a:buChar char="➢"/>
            </a:pPr>
            <a:r>
              <a:rPr lang="en-US" sz="3000">
                <a:solidFill>
                  <a:srgbClr val="000000"/>
                </a:solidFill>
              </a:rPr>
              <a:t>Where am I going? </a:t>
            </a:r>
            <a:endParaRPr sz="3000">
              <a:solidFill>
                <a:srgbClr val="000000"/>
              </a:solidFill>
            </a:endParaRPr>
          </a:p>
          <a:p>
            <a:pPr marL="457200" lvl="0" indent="-419100" algn="l" rtl="0">
              <a:lnSpc>
                <a:spcPct val="90000"/>
              </a:lnSpc>
              <a:spcBef>
                <a:spcPts val="0"/>
              </a:spcBef>
              <a:spcAft>
                <a:spcPts val="0"/>
              </a:spcAft>
              <a:buClr>
                <a:srgbClr val="000000"/>
              </a:buClr>
              <a:buSzPts val="3000"/>
              <a:buChar char="➢"/>
            </a:pPr>
            <a:r>
              <a:rPr lang="en-US" sz="3000">
                <a:solidFill>
                  <a:srgbClr val="000000"/>
                </a:solidFill>
              </a:rPr>
              <a:t>Where am I now? </a:t>
            </a:r>
            <a:endParaRPr sz="3000">
              <a:solidFill>
                <a:srgbClr val="000000"/>
              </a:solidFill>
            </a:endParaRPr>
          </a:p>
          <a:p>
            <a:pPr marL="457200" lvl="0" indent="-419100" algn="l" rtl="0">
              <a:lnSpc>
                <a:spcPct val="90000"/>
              </a:lnSpc>
              <a:spcBef>
                <a:spcPts val="0"/>
              </a:spcBef>
              <a:spcAft>
                <a:spcPts val="0"/>
              </a:spcAft>
              <a:buClr>
                <a:srgbClr val="000000"/>
              </a:buClr>
              <a:buSzPts val="3000"/>
              <a:buChar char="➢"/>
            </a:pPr>
            <a:r>
              <a:rPr lang="en-US" sz="3000">
                <a:solidFill>
                  <a:srgbClr val="000000"/>
                </a:solidFill>
              </a:rPr>
              <a:t>What do I need to do next?</a:t>
            </a:r>
            <a:endParaRPr sz="3000"/>
          </a:p>
        </p:txBody>
      </p:sp>
      <p:pic>
        <p:nvPicPr>
          <p:cNvPr id="415" name="Google Shape;415;p48"/>
          <p:cNvPicPr preferRelativeResize="0"/>
          <p:nvPr/>
        </p:nvPicPr>
        <p:blipFill rotWithShape="1">
          <a:blip r:embed="rId3">
            <a:alphaModFix/>
          </a:blip>
          <a:srcRect/>
          <a:stretch/>
        </p:blipFill>
        <p:spPr>
          <a:xfrm>
            <a:off x="9068625" y="1656832"/>
            <a:ext cx="2823350" cy="3763442"/>
          </a:xfrm>
          <a:prstGeom prst="rect">
            <a:avLst/>
          </a:prstGeom>
          <a:noFill/>
          <a:ln>
            <a:noFill/>
          </a:ln>
        </p:spPr>
      </p:pic>
      <p:sp>
        <p:nvSpPr>
          <p:cNvPr id="416" name="Google Shape;416;p48"/>
          <p:cNvSpPr txBox="1"/>
          <p:nvPr/>
        </p:nvSpPr>
        <p:spPr>
          <a:xfrm>
            <a:off x="507150" y="5928750"/>
            <a:ext cx="10735500" cy="410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Brookhart, S., &amp; Lazarus, S. (2017). Formative assessment for students with disabilities. Washington, DC: Council of Chief State School Officers.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 name="Google Shape;417;p48"/>
          <p:cNvSpPr txBox="1"/>
          <p:nvPr/>
        </p:nvSpPr>
        <p:spPr>
          <a:xfrm>
            <a:off x="6350225" y="4272650"/>
            <a:ext cx="2340900" cy="1355100"/>
          </a:xfrm>
          <a:prstGeom prst="rect">
            <a:avLst/>
          </a:prstGeom>
          <a:solidFill>
            <a:schemeClr val="accent5"/>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Connected to </a:t>
            </a: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self-regulated learning </a:t>
            </a: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(e.g., metacognition and motivation)</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 name="Google Shape;418;p48"/>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9"/>
          <p:cNvSpPr txBox="1">
            <a:spLocks noGrp="1"/>
          </p:cNvSpPr>
          <p:nvPr>
            <p:ph type="title"/>
          </p:nvPr>
        </p:nvSpPr>
        <p:spPr>
          <a:xfrm>
            <a:off x="838200" y="365125"/>
            <a:ext cx="10515600" cy="8856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000"/>
              <a:buNone/>
            </a:pPr>
            <a:r>
              <a:rPr lang="en-US"/>
              <a:t>Metacognition</a:t>
            </a:r>
            <a:endParaRPr/>
          </a:p>
        </p:txBody>
      </p:sp>
      <p:sp>
        <p:nvSpPr>
          <p:cNvPr id="425" name="Google Shape;425;p49"/>
          <p:cNvSpPr txBox="1">
            <a:spLocks noGrp="1"/>
          </p:cNvSpPr>
          <p:nvPr>
            <p:ph type="body" idx="1"/>
          </p:nvPr>
        </p:nvSpPr>
        <p:spPr>
          <a:xfrm>
            <a:off x="4920247" y="1686025"/>
            <a:ext cx="6765600" cy="3678300"/>
          </a:xfrm>
          <a:prstGeom prst="rect">
            <a:avLst/>
          </a:prstGeom>
          <a:noFill/>
          <a:ln>
            <a:noFill/>
          </a:ln>
        </p:spPr>
        <p:txBody>
          <a:bodyPr spcFirstLastPara="1" wrap="square" lIns="228600" tIns="91425" rIns="91425" bIns="91425" anchor="t" anchorCtr="0">
            <a:noAutofit/>
          </a:bodyPr>
          <a:lstStyle/>
          <a:p>
            <a:pPr marL="285750" lvl="0" indent="-266700" algn="l" rtl="0">
              <a:lnSpc>
                <a:spcPct val="90000"/>
              </a:lnSpc>
              <a:spcBef>
                <a:spcPts val="1000"/>
              </a:spcBef>
              <a:spcAft>
                <a:spcPts val="0"/>
              </a:spcAft>
              <a:buSzPts val="2900"/>
              <a:buChar char="•"/>
            </a:pPr>
            <a:r>
              <a:rPr lang="en-US" sz="2900" b="1"/>
              <a:t>Metacognition</a:t>
            </a:r>
            <a:r>
              <a:rPr lang="en-US" sz="2900"/>
              <a:t>, or “thinking about one’s own thinking,” is the internal dialogue taking place in the mind of a learner.</a:t>
            </a:r>
            <a:endParaRPr sz="2900"/>
          </a:p>
          <a:p>
            <a:pPr marL="285750" lvl="0" indent="-266700" algn="l" rtl="0">
              <a:lnSpc>
                <a:spcPct val="90000"/>
              </a:lnSpc>
              <a:spcBef>
                <a:spcPts val="0"/>
              </a:spcBef>
              <a:spcAft>
                <a:spcPts val="0"/>
              </a:spcAft>
              <a:buSzPts val="2900"/>
              <a:buChar char="•"/>
            </a:pPr>
            <a:r>
              <a:rPr lang="en-US" sz="2900" b="1"/>
              <a:t>Teachers support students</a:t>
            </a:r>
            <a:r>
              <a:rPr lang="en-US" sz="2900"/>
              <a:t> as active agents in</a:t>
            </a:r>
            <a:r>
              <a:rPr lang="en-US" sz="2900" b="1"/>
              <a:t> </a:t>
            </a:r>
            <a:r>
              <a:rPr lang="en-US" sz="2900"/>
              <a:t>this process when they </a:t>
            </a:r>
            <a:r>
              <a:rPr lang="en-US" sz="2900" b="1"/>
              <a:t>think-aloud</a:t>
            </a:r>
            <a:r>
              <a:rPr lang="en-US" sz="2900"/>
              <a:t> and </a:t>
            </a:r>
            <a:r>
              <a:rPr lang="en-US" sz="2900" b="1"/>
              <a:t>model </a:t>
            </a:r>
            <a:r>
              <a:rPr lang="en-US" sz="2900"/>
              <a:t>for students what they are thinking so students can hear their internal dialogue and internalize that process for themselves over time.</a:t>
            </a:r>
            <a:endParaRPr sz="2900"/>
          </a:p>
        </p:txBody>
      </p:sp>
      <p:pic>
        <p:nvPicPr>
          <p:cNvPr id="426" name="Google Shape;426;p49"/>
          <p:cNvPicPr preferRelativeResize="0"/>
          <p:nvPr/>
        </p:nvPicPr>
        <p:blipFill rotWithShape="1">
          <a:blip r:embed="rId3">
            <a:alphaModFix/>
          </a:blip>
          <a:srcRect/>
          <a:stretch/>
        </p:blipFill>
        <p:spPr>
          <a:xfrm>
            <a:off x="581200" y="1477912"/>
            <a:ext cx="3876675" cy="4410075"/>
          </a:xfrm>
          <a:prstGeom prst="rect">
            <a:avLst/>
          </a:prstGeom>
          <a:noFill/>
          <a:ln>
            <a:noFill/>
          </a:ln>
        </p:spPr>
      </p:pic>
      <p:sp>
        <p:nvSpPr>
          <p:cNvPr id="427" name="Google Shape;427;p49"/>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0"/>
          <p:cNvSpPr txBox="1">
            <a:spLocks noGrp="1"/>
          </p:cNvSpPr>
          <p:nvPr>
            <p:ph type="title"/>
          </p:nvPr>
        </p:nvSpPr>
        <p:spPr>
          <a:xfrm>
            <a:off x="838200" y="365125"/>
            <a:ext cx="10515600" cy="8856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000"/>
              <a:buNone/>
            </a:pPr>
            <a:r>
              <a:rPr lang="en-US"/>
              <a:t>Examples of Aligned Teacher Practices</a:t>
            </a:r>
            <a:endParaRPr/>
          </a:p>
        </p:txBody>
      </p:sp>
      <p:sp>
        <p:nvSpPr>
          <p:cNvPr id="434" name="Google Shape;434;p50"/>
          <p:cNvSpPr txBox="1">
            <a:spLocks noGrp="1"/>
          </p:cNvSpPr>
          <p:nvPr>
            <p:ph type="body" idx="1"/>
          </p:nvPr>
        </p:nvSpPr>
        <p:spPr>
          <a:xfrm>
            <a:off x="470898" y="1589850"/>
            <a:ext cx="7658400" cy="36783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2400"/>
              <a:buNone/>
            </a:pPr>
            <a:r>
              <a:rPr lang="en-US" sz="3000" dirty="0">
                <a:latin typeface="Calibri"/>
                <a:ea typeface="Calibri"/>
                <a:cs typeface="Calibri"/>
                <a:sym typeface="Calibri"/>
              </a:rPr>
              <a:t>There are </a:t>
            </a:r>
            <a:r>
              <a:rPr lang="en-US" sz="3000" dirty="0"/>
              <a:t>many</a:t>
            </a:r>
            <a:r>
              <a:rPr lang="en-US" sz="3000" dirty="0">
                <a:latin typeface="Calibri"/>
                <a:ea typeface="Calibri"/>
                <a:cs typeface="Calibri"/>
                <a:sym typeface="Calibri"/>
              </a:rPr>
              <a:t> ways a teacher can demonstrate these formative assessment strategies.</a:t>
            </a:r>
            <a:endParaRPr sz="3000" dirty="0">
              <a:latin typeface="Calibri"/>
              <a:ea typeface="Calibri"/>
              <a:cs typeface="Calibri"/>
              <a:sym typeface="Calibri"/>
            </a:endParaRPr>
          </a:p>
          <a:p>
            <a:pPr marL="0" lvl="0" indent="0" algn="l" rtl="0">
              <a:lnSpc>
                <a:spcPct val="90000"/>
              </a:lnSpc>
              <a:spcBef>
                <a:spcPts val="1000"/>
              </a:spcBef>
              <a:spcAft>
                <a:spcPts val="0"/>
              </a:spcAft>
              <a:buSzPts val="2400"/>
              <a:buNone/>
            </a:pPr>
            <a:endParaRPr sz="1200" dirty="0">
              <a:latin typeface="Calibri"/>
              <a:ea typeface="Calibri"/>
              <a:cs typeface="Calibri"/>
              <a:sym typeface="Calibri"/>
            </a:endParaRPr>
          </a:p>
          <a:p>
            <a:pPr marL="0" lvl="0" indent="0" algn="l" rtl="0">
              <a:lnSpc>
                <a:spcPct val="90000"/>
              </a:lnSpc>
              <a:spcBef>
                <a:spcPts val="1000"/>
              </a:spcBef>
              <a:spcAft>
                <a:spcPts val="0"/>
              </a:spcAft>
              <a:buSzPts val="2400"/>
              <a:buNone/>
            </a:pPr>
            <a:r>
              <a:rPr lang="en-US" sz="3000" dirty="0">
                <a:latin typeface="Calibri"/>
                <a:ea typeface="Calibri"/>
                <a:cs typeface="Calibri"/>
                <a:sym typeface="Calibri"/>
              </a:rPr>
              <a:t>The follow resource provides a set o</a:t>
            </a:r>
            <a:r>
              <a:rPr lang="en-US" sz="3000" dirty="0"/>
              <a:t>f rubrics that qualitatively describe what a teacher might do along a continuum related to each formative assessment process</a:t>
            </a:r>
            <a:r>
              <a:rPr lang="en-US" sz="3000" dirty="0">
                <a:latin typeface="Calibri"/>
                <a:ea typeface="Calibri"/>
                <a:cs typeface="Calibri"/>
                <a:sym typeface="Calibri"/>
              </a:rPr>
              <a:t>: </a:t>
            </a:r>
            <a:endParaRPr sz="3000" dirty="0">
              <a:latin typeface="Calibri"/>
              <a:ea typeface="Calibri"/>
              <a:cs typeface="Calibri"/>
              <a:sym typeface="Calibri"/>
            </a:endParaRPr>
          </a:p>
          <a:p>
            <a:pPr marL="457200" lvl="0" indent="-419100" algn="l" rtl="0">
              <a:lnSpc>
                <a:spcPct val="90000"/>
              </a:lnSpc>
              <a:spcBef>
                <a:spcPts val="0"/>
              </a:spcBef>
              <a:spcAft>
                <a:spcPts val="0"/>
              </a:spcAft>
              <a:buSzPts val="3000"/>
              <a:buFont typeface="Calibri"/>
              <a:buChar char="•"/>
            </a:pPr>
            <a:r>
              <a:rPr lang="en-US" sz="3000" u="sng" dirty="0">
                <a:solidFill>
                  <a:schemeClr val="hlink"/>
                </a:solidFill>
                <a:latin typeface="Calibri"/>
                <a:ea typeface="Calibri"/>
                <a:cs typeface="Calibri"/>
                <a:sym typeface="Calibri"/>
                <a:hlinkClick r:id="rId3"/>
              </a:rPr>
              <a:t>Rubrics for the </a:t>
            </a:r>
            <a:r>
              <a:rPr lang="en-US" sz="3000" u="sng" dirty="0">
                <a:solidFill>
                  <a:schemeClr val="hlink"/>
                </a:solidFill>
                <a:hlinkClick r:id="rId4"/>
              </a:rPr>
              <a:t>implementation</a:t>
            </a:r>
            <a:r>
              <a:rPr lang="en-US" sz="3000" u="sng" dirty="0">
                <a:solidFill>
                  <a:schemeClr val="hlink"/>
                </a:solidFill>
                <a:latin typeface="Calibri"/>
                <a:ea typeface="Calibri"/>
                <a:cs typeface="Calibri"/>
                <a:sym typeface="Calibri"/>
                <a:hlinkClick r:id="rId4"/>
              </a:rPr>
              <a:t> formative assessment processes</a:t>
            </a:r>
            <a:r>
              <a:rPr lang="en-US" sz="3000" dirty="0">
                <a:latin typeface="Calibri"/>
                <a:ea typeface="Calibri"/>
                <a:cs typeface="Calibri"/>
                <a:sym typeface="Calibri"/>
              </a:rPr>
              <a:t> (pages 37-71)</a:t>
            </a:r>
            <a:endParaRPr sz="3000" dirty="0">
              <a:latin typeface="Calibri"/>
              <a:ea typeface="Calibri"/>
              <a:cs typeface="Calibri"/>
              <a:sym typeface="Calibri"/>
            </a:endParaRPr>
          </a:p>
        </p:txBody>
      </p:sp>
      <p:pic>
        <p:nvPicPr>
          <p:cNvPr id="435" name="Google Shape;435;p50"/>
          <p:cNvPicPr preferRelativeResize="0"/>
          <p:nvPr/>
        </p:nvPicPr>
        <p:blipFill rotWithShape="1">
          <a:blip r:embed="rId5">
            <a:alphaModFix/>
          </a:blip>
          <a:srcRect/>
          <a:stretch/>
        </p:blipFill>
        <p:spPr>
          <a:xfrm>
            <a:off x="8239600" y="2688369"/>
            <a:ext cx="3528819" cy="2349605"/>
          </a:xfrm>
          <a:prstGeom prst="rect">
            <a:avLst/>
          </a:prstGeom>
          <a:noFill/>
          <a:ln>
            <a:noFill/>
          </a:ln>
        </p:spPr>
      </p:pic>
      <p:sp>
        <p:nvSpPr>
          <p:cNvPr id="436" name="Google Shape;436;p50"/>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1"/>
          <p:cNvSpPr/>
          <p:nvPr/>
        </p:nvSpPr>
        <p:spPr>
          <a:xfrm>
            <a:off x="9558000" y="2021225"/>
            <a:ext cx="2146500" cy="3696300"/>
          </a:xfrm>
          <a:prstGeom prst="wedgeRectCallout">
            <a:avLst>
              <a:gd name="adj1" fmla="val -60715"/>
              <a:gd name="adj2" fmla="val -22468"/>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1000"/>
              </a:spcBef>
              <a:spcAft>
                <a:spcPts val="0"/>
              </a:spcAft>
              <a:buClr>
                <a:srgbClr val="000000"/>
              </a:buClr>
              <a:buSzPts val="3600"/>
              <a:buFont typeface="Arial"/>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Formative assessment processes operate within a classroom assessment and instructional system.</a:t>
            </a: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3" name="Google Shape;443;p51"/>
          <p:cNvSpPr txBox="1">
            <a:spLocks noGrp="1"/>
          </p:cNvSpPr>
          <p:nvPr>
            <p:ph type="title"/>
          </p:nvPr>
        </p:nvSpPr>
        <p:spPr>
          <a:xfrm>
            <a:off x="838200" y="365125"/>
            <a:ext cx="10515600" cy="885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4000"/>
              <a:buFont typeface="Calibri"/>
              <a:buNone/>
            </a:pPr>
            <a:r>
              <a:rPr lang="en-US"/>
              <a:t>Remembering the Systems Component</a:t>
            </a:r>
            <a:endParaRPr/>
          </a:p>
        </p:txBody>
      </p:sp>
      <p:sp>
        <p:nvSpPr>
          <p:cNvPr id="444" name="Google Shape;444;p51"/>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45" name="Google Shape;445;p51"/>
          <p:cNvSpPr txBox="1"/>
          <p:nvPr/>
        </p:nvSpPr>
        <p:spPr>
          <a:xfrm>
            <a:off x="4736480" y="5359550"/>
            <a:ext cx="187500" cy="461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d</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46" name="Google Shape;446;p51"/>
          <p:cNvPicPr preferRelativeResize="0"/>
          <p:nvPr/>
        </p:nvPicPr>
        <p:blipFill>
          <a:blip r:embed="rId3">
            <a:alphaModFix/>
          </a:blip>
          <a:stretch>
            <a:fillRect/>
          </a:stretch>
        </p:blipFill>
        <p:spPr>
          <a:xfrm>
            <a:off x="1448400" y="1335625"/>
            <a:ext cx="7531274" cy="5318324"/>
          </a:xfrm>
          <a:prstGeom prst="rect">
            <a:avLst/>
          </a:prstGeom>
          <a:noFill/>
          <a:ln>
            <a:noFill/>
          </a:ln>
        </p:spPr>
      </p:pic>
      <p:sp>
        <p:nvSpPr>
          <p:cNvPr id="447" name="Google Shape;447;p51"/>
          <p:cNvSpPr txBox="1"/>
          <p:nvPr/>
        </p:nvSpPr>
        <p:spPr>
          <a:xfrm>
            <a:off x="1448400" y="6169450"/>
            <a:ext cx="92841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Shepard, L. A. (2019). Classroom assessment to support teaching and learning. In The Annals of the American Academy of Political and Social Science (pp. 183–200). Retrieved from </a:t>
            </a:r>
            <a:r>
              <a:rPr kumimoji="0" lang="en-US" sz="1200" b="0" i="0" u="sng" strike="noStrike" kern="0" cap="none" spc="0" normalizeH="0" baseline="0" noProof="0">
                <a:ln>
                  <a:noFill/>
                </a:ln>
                <a:solidFill>
                  <a:srgbClr val="0563C1"/>
                </a:solidFill>
                <a:effectLst/>
                <a:uLnTx/>
                <a:uFillTx/>
                <a:latin typeface="Calibri"/>
                <a:ea typeface="Calibri"/>
                <a:cs typeface="Calibri"/>
                <a:sym typeface="Calibri"/>
                <a:hlinkClick r:id="rId4"/>
              </a:rPr>
              <a:t>https://doi.org/10.1177%2F0002716219843818</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2"/>
          <p:cNvSpPr txBox="1">
            <a:spLocks noGrp="1"/>
          </p:cNvSpPr>
          <p:nvPr>
            <p:ph type="title"/>
          </p:nvPr>
        </p:nvSpPr>
        <p:spPr>
          <a:xfrm>
            <a:off x="838200" y="365125"/>
            <a:ext cx="105156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Going Deeper: </a:t>
            </a:r>
            <a:r>
              <a:rPr lang="en-US">
                <a:solidFill>
                  <a:schemeClr val="dk1"/>
                </a:solidFill>
              </a:rPr>
              <a:t>Micro-Course 2</a:t>
            </a:r>
            <a:endParaRPr>
              <a:solidFill>
                <a:schemeClr val="dk1"/>
              </a:solidFill>
            </a:endParaRPr>
          </a:p>
        </p:txBody>
      </p:sp>
      <p:sp>
        <p:nvSpPr>
          <p:cNvPr id="454" name="Google Shape;454;p52"/>
          <p:cNvSpPr txBox="1">
            <a:spLocks noGrp="1"/>
          </p:cNvSpPr>
          <p:nvPr>
            <p:ph type="body" idx="1"/>
          </p:nvPr>
        </p:nvSpPr>
        <p:spPr>
          <a:xfrm>
            <a:off x="838200" y="1394300"/>
            <a:ext cx="5139000" cy="484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2600" b="1">
                <a:solidFill>
                  <a:srgbClr val="CCCCCC"/>
                </a:solidFill>
              </a:rPr>
              <a:t>Module 1</a:t>
            </a:r>
            <a:endParaRPr sz="2600" b="1">
              <a:solidFill>
                <a:srgbClr val="CCCCCC"/>
              </a:solidFill>
            </a:endParaRPr>
          </a:p>
          <a:p>
            <a:pPr marL="457200" lvl="0" indent="-355600" algn="l" rtl="0">
              <a:spcBef>
                <a:spcPts val="0"/>
              </a:spcBef>
              <a:spcAft>
                <a:spcPts val="0"/>
              </a:spcAft>
              <a:buClr>
                <a:srgbClr val="CCCCCC"/>
              </a:buClr>
              <a:buSzPts val="2000"/>
              <a:buChar char="➢"/>
            </a:pPr>
            <a:r>
              <a:rPr lang="en-US" sz="2000" b="1">
                <a:solidFill>
                  <a:srgbClr val="CCCCCC"/>
                </a:solidFill>
              </a:rPr>
              <a:t>Overview: </a:t>
            </a:r>
            <a:r>
              <a:rPr lang="en-US" sz="2000">
                <a:solidFill>
                  <a:srgbClr val="CCCCCC"/>
                </a:solidFill>
              </a:rPr>
              <a:t>Formative assessment processes and learning acceleration (Advanced)</a:t>
            </a:r>
            <a:endParaRPr sz="2000">
              <a:solidFill>
                <a:srgbClr val="CCCCCC"/>
              </a:solidFill>
            </a:endParaRPr>
          </a:p>
          <a:p>
            <a:pPr marL="0" lvl="0" indent="0" algn="l" rtl="0">
              <a:spcBef>
                <a:spcPts val="1000"/>
              </a:spcBef>
              <a:spcAft>
                <a:spcPts val="0"/>
              </a:spcAft>
              <a:buClr>
                <a:schemeClr val="dk1"/>
              </a:buClr>
              <a:buSzPts val="1100"/>
              <a:buFont typeface="Arial"/>
              <a:buNone/>
            </a:pPr>
            <a:r>
              <a:rPr lang="en-US" sz="2600" b="1">
                <a:solidFill>
                  <a:schemeClr val="accent2"/>
                </a:solidFill>
              </a:rPr>
              <a:t>Module 2</a:t>
            </a:r>
            <a:endParaRPr sz="2600" b="1">
              <a:solidFill>
                <a:schemeClr val="accent2"/>
              </a:solidFill>
            </a:endParaRPr>
          </a:p>
          <a:p>
            <a:pPr marL="457200" lvl="0" indent="-355600" algn="l" rtl="0">
              <a:spcBef>
                <a:spcPts val="0"/>
              </a:spcBef>
              <a:spcAft>
                <a:spcPts val="0"/>
              </a:spcAft>
              <a:buSzPts val="2000"/>
              <a:buChar char="➢"/>
            </a:pPr>
            <a:r>
              <a:rPr lang="en-US" sz="2000" b="1"/>
              <a:t>Where the learner is going: </a:t>
            </a:r>
            <a:r>
              <a:rPr lang="en-US" sz="2000"/>
              <a:t>Clarifying, sharing, and understanding learning intentions and success criteria</a:t>
            </a:r>
            <a:endParaRPr sz="2000"/>
          </a:p>
          <a:p>
            <a:pPr marL="0" lvl="0" indent="0" algn="l" rtl="0">
              <a:spcBef>
                <a:spcPts val="1000"/>
              </a:spcBef>
              <a:spcAft>
                <a:spcPts val="0"/>
              </a:spcAft>
              <a:buClr>
                <a:schemeClr val="dk1"/>
              </a:buClr>
              <a:buSzPts val="1100"/>
              <a:buFont typeface="Arial"/>
              <a:buNone/>
            </a:pPr>
            <a:r>
              <a:rPr lang="en-US" sz="2600" b="1">
                <a:solidFill>
                  <a:schemeClr val="accent2"/>
                </a:solidFill>
              </a:rPr>
              <a:t>Module 3</a:t>
            </a:r>
            <a:endParaRPr sz="2600" b="1">
              <a:solidFill>
                <a:schemeClr val="accent2"/>
              </a:solidFill>
            </a:endParaRPr>
          </a:p>
          <a:p>
            <a:pPr marL="457200" lvl="0" indent="-355600" algn="l" rtl="0">
              <a:spcBef>
                <a:spcPts val="0"/>
              </a:spcBef>
              <a:spcAft>
                <a:spcPts val="0"/>
              </a:spcAft>
              <a:buSzPts val="2000"/>
              <a:buChar char="➢"/>
            </a:pPr>
            <a:r>
              <a:rPr lang="en-US" sz="2000" b="1"/>
              <a:t>How to get there: </a:t>
            </a:r>
            <a:r>
              <a:rPr lang="en-US" sz="2000"/>
              <a:t>Providing feedback that moves student learning forward</a:t>
            </a:r>
            <a:endParaRPr sz="2000"/>
          </a:p>
          <a:p>
            <a:pPr marL="0" lvl="0" indent="0" algn="l" rtl="0">
              <a:spcBef>
                <a:spcPts val="1000"/>
              </a:spcBef>
              <a:spcAft>
                <a:spcPts val="0"/>
              </a:spcAft>
              <a:buClr>
                <a:schemeClr val="dk1"/>
              </a:buClr>
              <a:buSzPts val="1100"/>
              <a:buFont typeface="Arial"/>
              <a:buNone/>
            </a:pPr>
            <a:r>
              <a:rPr lang="en-US" sz="2600" b="1">
                <a:solidFill>
                  <a:schemeClr val="accent2"/>
                </a:solidFill>
              </a:rPr>
              <a:t>Module 4</a:t>
            </a:r>
            <a:endParaRPr sz="2600" b="1">
              <a:solidFill>
                <a:schemeClr val="accent2"/>
              </a:solidFill>
            </a:endParaRPr>
          </a:p>
          <a:p>
            <a:pPr marL="457200" lvl="0" indent="-355600" algn="l" rtl="0">
              <a:spcBef>
                <a:spcPts val="0"/>
              </a:spcBef>
              <a:spcAft>
                <a:spcPts val="0"/>
              </a:spcAft>
              <a:buSzPts val="2000"/>
              <a:buChar char="➢"/>
            </a:pPr>
            <a:r>
              <a:rPr lang="en-US" sz="2000" b="1"/>
              <a:t>Closing the gap, Part 2: </a:t>
            </a:r>
            <a:r>
              <a:rPr lang="en-US" sz="2000"/>
              <a:t>Involving students and their peers in the formative assessment process</a:t>
            </a:r>
            <a:endParaRPr/>
          </a:p>
        </p:txBody>
      </p:sp>
      <p:sp>
        <p:nvSpPr>
          <p:cNvPr id="455" name="Google Shape;455;p52"/>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456" name="Google Shape;456;p52"/>
          <p:cNvPicPr preferRelativeResize="0"/>
          <p:nvPr/>
        </p:nvPicPr>
        <p:blipFill>
          <a:blip r:embed="rId3">
            <a:alphaModFix/>
          </a:blip>
          <a:stretch>
            <a:fillRect/>
          </a:stretch>
        </p:blipFill>
        <p:spPr>
          <a:xfrm>
            <a:off x="6096000" y="1937450"/>
            <a:ext cx="5943600" cy="35661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3"/>
          <p:cNvSpPr txBox="1">
            <a:spLocks noGrp="1"/>
          </p:cNvSpPr>
          <p:nvPr>
            <p:ph type="title"/>
          </p:nvPr>
        </p:nvSpPr>
        <p:spPr>
          <a:xfrm>
            <a:off x="838200" y="365125"/>
            <a:ext cx="10515600" cy="885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a:t>Reflection Questions</a:t>
            </a:r>
            <a:endParaRPr/>
          </a:p>
        </p:txBody>
      </p:sp>
      <p:sp>
        <p:nvSpPr>
          <p:cNvPr id="462" name="Google Shape;462;p53"/>
          <p:cNvSpPr txBox="1">
            <a:spLocks noGrp="1"/>
          </p:cNvSpPr>
          <p:nvPr>
            <p:ph type="body" idx="1"/>
          </p:nvPr>
        </p:nvSpPr>
        <p:spPr>
          <a:xfrm>
            <a:off x="677942" y="1529946"/>
            <a:ext cx="11029500" cy="3678300"/>
          </a:xfrm>
          <a:prstGeom prst="rect">
            <a:avLst/>
          </a:prstGeom>
          <a:solidFill>
            <a:schemeClr val="lt1"/>
          </a:solidFill>
          <a:ln>
            <a:noFill/>
          </a:ln>
        </p:spPr>
        <p:txBody>
          <a:bodyPr spcFirstLastPara="1" wrap="square" lIns="91425" tIns="45700" rIns="91425" bIns="45700" anchor="t" anchorCtr="0">
            <a:noAutofit/>
          </a:bodyPr>
          <a:lstStyle/>
          <a:p>
            <a:pPr marL="228600" lvl="0" indent="-190500" algn="l" rtl="0">
              <a:lnSpc>
                <a:spcPct val="90000"/>
              </a:lnSpc>
              <a:spcBef>
                <a:spcPts val="1000"/>
              </a:spcBef>
              <a:spcAft>
                <a:spcPts val="0"/>
              </a:spcAft>
              <a:buSzPts val="2600"/>
              <a:buFont typeface="Calibri"/>
              <a:buAutoNum type="arabicPeriod"/>
            </a:pPr>
            <a:r>
              <a:rPr lang="en-US" sz="2600">
                <a:highlight>
                  <a:schemeClr val="lt1"/>
                </a:highlight>
              </a:rPr>
              <a:t>Create a web or concept map that explains the formative assessment process.</a:t>
            </a:r>
            <a:endParaRPr sz="2600">
              <a:highlight>
                <a:schemeClr val="lt1"/>
              </a:highlight>
            </a:endParaRPr>
          </a:p>
          <a:p>
            <a:pPr marL="228600" lvl="0" indent="-190500" algn="l" rtl="0">
              <a:lnSpc>
                <a:spcPct val="90000"/>
              </a:lnSpc>
              <a:spcBef>
                <a:spcPts val="1000"/>
              </a:spcBef>
              <a:spcAft>
                <a:spcPts val="0"/>
              </a:spcAft>
              <a:buSzPts val="2600"/>
              <a:buFont typeface="Calibri"/>
              <a:buAutoNum type="arabicPeriod"/>
            </a:pPr>
            <a:r>
              <a:rPr lang="en-US" sz="2600"/>
              <a:t>Describe a couple ways in which your formative assessment practices could shift as a result of listening to this module .</a:t>
            </a:r>
            <a:endParaRPr sz="2600"/>
          </a:p>
          <a:p>
            <a:pPr marL="228600" lvl="0" indent="-190500" algn="l" rtl="0">
              <a:lnSpc>
                <a:spcPct val="90000"/>
              </a:lnSpc>
              <a:spcBef>
                <a:spcPts val="1000"/>
              </a:spcBef>
              <a:spcAft>
                <a:spcPts val="0"/>
              </a:spcAft>
              <a:buSzPts val="2600"/>
              <a:buFont typeface="Calibri"/>
              <a:buAutoNum type="arabicPeriod"/>
            </a:pPr>
            <a:r>
              <a:rPr lang="en-US" sz="2600"/>
              <a:t>Think about an area of performance you tried to improve in recent years (e.g., writing, cooking, etc.). What type of feedback contributed to your improved performance? How does that relate to what was discussed in this module with respect to the quality and type of feedback that is more/less useful?</a:t>
            </a:r>
            <a:endParaRPr sz="2600"/>
          </a:p>
          <a:p>
            <a:pPr marL="228600" lvl="0" indent="-190500" algn="l" rtl="0">
              <a:lnSpc>
                <a:spcPct val="90000"/>
              </a:lnSpc>
              <a:spcBef>
                <a:spcPts val="1000"/>
              </a:spcBef>
              <a:spcAft>
                <a:spcPts val="0"/>
              </a:spcAft>
              <a:buSzPts val="2600"/>
              <a:buFont typeface="Calibri"/>
              <a:buAutoNum type="arabicPeriod"/>
            </a:pPr>
            <a:r>
              <a:rPr lang="en-US" sz="2600"/>
              <a:t>Explain how formative assessment processes operate within a classroom assessment and instructional system.</a:t>
            </a:r>
            <a:endParaRPr sz="2600"/>
          </a:p>
          <a:p>
            <a:pPr marL="228600" lvl="0" indent="-190500" algn="l" rtl="0">
              <a:lnSpc>
                <a:spcPct val="90000"/>
              </a:lnSpc>
              <a:spcBef>
                <a:spcPts val="1000"/>
              </a:spcBef>
              <a:spcAft>
                <a:spcPts val="0"/>
              </a:spcAft>
              <a:buSzPts val="2600"/>
              <a:buFont typeface="Calibri"/>
              <a:buAutoNum type="arabicPeriod"/>
            </a:pPr>
            <a:r>
              <a:rPr lang="en-US" sz="2600">
                <a:highlight>
                  <a:schemeClr val="lt1"/>
                </a:highlight>
              </a:rPr>
              <a:t>What is one key takeaway and one lingering question you have after listening to this module?</a:t>
            </a:r>
            <a:endParaRPr sz="2600"/>
          </a:p>
          <a:p>
            <a:pPr marL="228600" lvl="0" indent="-25400" algn="l" rtl="0">
              <a:lnSpc>
                <a:spcPct val="90000"/>
              </a:lnSpc>
              <a:spcBef>
                <a:spcPts val="0"/>
              </a:spcBef>
              <a:spcAft>
                <a:spcPts val="0"/>
              </a:spcAft>
              <a:buClr>
                <a:schemeClr val="dk1"/>
              </a:buClr>
              <a:buSzPts val="3200"/>
              <a:buNone/>
            </a:pPr>
            <a:endParaRPr sz="2600"/>
          </a:p>
        </p:txBody>
      </p:sp>
      <p:sp>
        <p:nvSpPr>
          <p:cNvPr id="463" name="Google Shape;463;p53"/>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838200" y="365125"/>
            <a:ext cx="10515600" cy="885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a:t>Warm-Up</a:t>
            </a:r>
            <a:endParaRPr/>
          </a:p>
        </p:txBody>
      </p:sp>
      <p:sp>
        <p:nvSpPr>
          <p:cNvPr id="281" name="Google Shape;281;p36"/>
          <p:cNvSpPr/>
          <p:nvPr/>
        </p:nvSpPr>
        <p:spPr>
          <a:xfrm>
            <a:off x="838200" y="1384449"/>
            <a:ext cx="10515600" cy="4138800"/>
          </a:xfrm>
          <a:prstGeom prst="wedgeEllipseCallout">
            <a:avLst>
              <a:gd name="adj1" fmla="val -20833"/>
              <a:gd name="adj2" fmla="val 62500"/>
            </a:avLst>
          </a:prstGeom>
          <a:solidFill>
            <a:srgbClr val="FFFFFF"/>
          </a:solidFill>
          <a:ln w="28575" cap="flat" cmpd="sng">
            <a:solidFill>
              <a:srgbClr val="08AF6E"/>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4400"/>
              <a:buFont typeface="Arial"/>
              <a:buNone/>
              <a:tabLst/>
              <a:defRPr/>
            </a:pPr>
            <a:r>
              <a:rPr kumimoji="0" lang="en-US" sz="4400" b="0" i="1" u="none" strike="noStrike" kern="0" cap="none" spc="0" normalizeH="0" baseline="0" noProof="0">
                <a:ln>
                  <a:noFill/>
                </a:ln>
                <a:solidFill>
                  <a:srgbClr val="000000"/>
                </a:solidFill>
                <a:effectLst/>
                <a:uLnTx/>
                <a:uFillTx/>
                <a:latin typeface="Calibri"/>
                <a:ea typeface="Calibri"/>
                <a:cs typeface="Calibri"/>
                <a:sym typeface="Calibri"/>
              </a:rPr>
              <a:t>What are the first words that come to mind when you think of the words </a:t>
            </a:r>
            <a:endParaRPr kumimoji="0" sz="4400" b="0" i="1"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000000"/>
              </a:buClr>
              <a:buSzPts val="4400"/>
              <a:buFont typeface="Arial"/>
              <a:buNone/>
              <a:tabLst/>
              <a:defRPr/>
            </a:pPr>
            <a:r>
              <a:rPr kumimoji="0" lang="en-US" sz="4400" b="1" i="1" u="none" strike="noStrike" kern="0" cap="none" spc="0" normalizeH="0" baseline="0" noProof="0">
                <a:ln>
                  <a:noFill/>
                </a:ln>
                <a:solidFill>
                  <a:srgbClr val="000000"/>
                </a:solidFill>
                <a:effectLst/>
                <a:uLnTx/>
                <a:uFillTx/>
                <a:latin typeface="Calibri"/>
                <a:ea typeface="Calibri"/>
                <a:cs typeface="Calibri"/>
                <a:sym typeface="Calibri"/>
              </a:rPr>
              <a:t>“formative assessment”</a:t>
            </a:r>
            <a:r>
              <a:rPr kumimoji="0" lang="en-US" sz="4400" b="0" i="1" u="none" strike="noStrike" kern="0" cap="none" spc="0" normalizeH="0" baseline="0" noProof="0">
                <a:ln>
                  <a:noFill/>
                </a:ln>
                <a:solidFill>
                  <a:srgbClr val="000000"/>
                </a:solidFill>
                <a:effectLst/>
                <a:uLnTx/>
                <a:uFillTx/>
                <a:latin typeface="Calibri"/>
                <a:ea typeface="Calibri"/>
                <a:cs typeface="Calibri"/>
                <a:sym typeface="Calibri"/>
              </a:rPr>
              <a:t>?</a:t>
            </a:r>
            <a:endParaRPr kumimoji="0" sz="3200" b="0" i="0" u="none" strike="noStrike" kern="0" cap="none" spc="0" normalizeH="0" baseline="0" noProof="0">
              <a:ln>
                <a:noFill/>
              </a:ln>
              <a:solidFill>
                <a:srgbClr val="595959"/>
              </a:solidFill>
              <a:effectLst/>
              <a:uLnTx/>
              <a:uFillTx/>
              <a:latin typeface="Calibri"/>
              <a:ea typeface="Calibri"/>
              <a:cs typeface="Calibri"/>
              <a:sym typeface="Calibri"/>
            </a:endParaRPr>
          </a:p>
        </p:txBody>
      </p:sp>
      <p:sp>
        <p:nvSpPr>
          <p:cNvPr id="282" name="Google Shape;282;p36"/>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4"/>
          <p:cNvSpPr txBox="1">
            <a:spLocks noGrp="1"/>
          </p:cNvSpPr>
          <p:nvPr>
            <p:ph type="title"/>
          </p:nvPr>
        </p:nvSpPr>
        <p:spPr>
          <a:xfrm>
            <a:off x="838200" y="365125"/>
            <a:ext cx="10515600" cy="885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4000"/>
              <a:buFont typeface="Calibri"/>
              <a:buNone/>
            </a:pPr>
            <a:r>
              <a:rPr lang="en-US"/>
              <a:t>For Additional Reading…</a:t>
            </a:r>
            <a:endParaRPr/>
          </a:p>
        </p:txBody>
      </p:sp>
      <p:pic>
        <p:nvPicPr>
          <p:cNvPr id="469" name="Google Shape;469;p54" descr="Embedded Formative Assessment: (Strategies for Classroom Assessment That Drives Student Engagement and Learning)"/>
          <p:cNvPicPr preferRelativeResize="0"/>
          <p:nvPr/>
        </p:nvPicPr>
        <p:blipFill rotWithShape="1">
          <a:blip r:embed="rId3">
            <a:alphaModFix/>
          </a:blip>
          <a:srcRect/>
          <a:stretch/>
        </p:blipFill>
        <p:spPr>
          <a:xfrm>
            <a:off x="9108875" y="2057027"/>
            <a:ext cx="2584775" cy="3682899"/>
          </a:xfrm>
          <a:prstGeom prst="rect">
            <a:avLst/>
          </a:prstGeom>
          <a:noFill/>
          <a:ln>
            <a:noFill/>
          </a:ln>
        </p:spPr>
      </p:pic>
      <p:pic>
        <p:nvPicPr>
          <p:cNvPr id="470" name="Google Shape;470;p54" descr="https://images-na.ssl-images-amazon.com/images/I/51yPvnP5bHL._SX347_BO1,204,203,200_.jpg"/>
          <p:cNvPicPr preferRelativeResize="0"/>
          <p:nvPr/>
        </p:nvPicPr>
        <p:blipFill rotWithShape="1">
          <a:blip r:embed="rId4">
            <a:alphaModFix/>
          </a:blip>
          <a:srcRect/>
          <a:stretch/>
        </p:blipFill>
        <p:spPr>
          <a:xfrm>
            <a:off x="3601663" y="2085401"/>
            <a:ext cx="2584769" cy="3695700"/>
          </a:xfrm>
          <a:prstGeom prst="rect">
            <a:avLst/>
          </a:prstGeom>
          <a:noFill/>
          <a:ln>
            <a:noFill/>
          </a:ln>
        </p:spPr>
      </p:pic>
      <p:pic>
        <p:nvPicPr>
          <p:cNvPr id="471" name="Google Shape;471;p54"/>
          <p:cNvPicPr preferRelativeResize="0"/>
          <p:nvPr/>
        </p:nvPicPr>
        <p:blipFill rotWithShape="1">
          <a:blip r:embed="rId5">
            <a:alphaModFix/>
          </a:blip>
          <a:srcRect/>
          <a:stretch/>
        </p:blipFill>
        <p:spPr>
          <a:xfrm>
            <a:off x="636500" y="2085388"/>
            <a:ext cx="2894232" cy="3695698"/>
          </a:xfrm>
          <a:prstGeom prst="rect">
            <a:avLst/>
          </a:prstGeom>
          <a:noFill/>
          <a:ln>
            <a:noFill/>
          </a:ln>
        </p:spPr>
      </p:pic>
      <p:pic>
        <p:nvPicPr>
          <p:cNvPr id="472" name="Google Shape;472;p54"/>
          <p:cNvPicPr preferRelativeResize="0"/>
          <p:nvPr/>
        </p:nvPicPr>
        <p:blipFill rotWithShape="1">
          <a:blip r:embed="rId6">
            <a:alphaModFix/>
          </a:blip>
          <a:srcRect/>
          <a:stretch/>
        </p:blipFill>
        <p:spPr>
          <a:xfrm>
            <a:off x="6276050" y="2057039"/>
            <a:ext cx="2743200" cy="3682875"/>
          </a:xfrm>
          <a:prstGeom prst="rect">
            <a:avLst/>
          </a:prstGeom>
          <a:noFill/>
          <a:ln>
            <a:noFill/>
          </a:ln>
        </p:spPr>
      </p:pic>
      <p:sp>
        <p:nvSpPr>
          <p:cNvPr id="473" name="Google Shape;473;p54"/>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838200" y="365125"/>
            <a:ext cx="10515600" cy="8856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000"/>
              <a:buNone/>
            </a:pPr>
            <a:r>
              <a:rPr lang="en-US"/>
              <a:t>Defining Formative Assessment Process</a:t>
            </a:r>
            <a:endParaRPr/>
          </a:p>
        </p:txBody>
      </p:sp>
      <p:sp>
        <p:nvSpPr>
          <p:cNvPr id="289" name="Google Shape;289;p37"/>
          <p:cNvSpPr txBox="1">
            <a:spLocks noGrp="1"/>
          </p:cNvSpPr>
          <p:nvPr>
            <p:ph type="body" idx="1"/>
          </p:nvPr>
        </p:nvSpPr>
        <p:spPr>
          <a:xfrm>
            <a:off x="581242" y="1712671"/>
            <a:ext cx="11029500" cy="36783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2400"/>
              <a:buNone/>
            </a:pPr>
            <a:endParaRPr sz="3000"/>
          </a:p>
          <a:p>
            <a:pPr marL="0" lvl="0" indent="0" algn="ctr" rtl="0">
              <a:lnSpc>
                <a:spcPct val="90000"/>
              </a:lnSpc>
              <a:spcBef>
                <a:spcPts val="1000"/>
              </a:spcBef>
              <a:spcAft>
                <a:spcPts val="0"/>
              </a:spcAft>
              <a:buClr>
                <a:schemeClr val="dk1"/>
              </a:buClr>
              <a:buSzPts val="1100"/>
              <a:buFont typeface="Arial"/>
              <a:buNone/>
            </a:pPr>
            <a:r>
              <a:rPr lang="en-US" sz="3200" i="1">
                <a:solidFill>
                  <a:schemeClr val="dk1"/>
                </a:solidFill>
              </a:rPr>
              <a:t>“…a </a:t>
            </a:r>
            <a:r>
              <a:rPr lang="en-US" sz="3200" b="1" i="1">
                <a:solidFill>
                  <a:schemeClr val="dk1"/>
                </a:solidFill>
              </a:rPr>
              <a:t>planned</a:t>
            </a:r>
            <a:r>
              <a:rPr lang="en-US" sz="3200" i="1">
                <a:solidFill>
                  <a:schemeClr val="dk1"/>
                </a:solidFill>
              </a:rPr>
              <a:t>, </a:t>
            </a:r>
            <a:r>
              <a:rPr lang="en-US" sz="3200" b="1" i="1">
                <a:solidFill>
                  <a:schemeClr val="dk1"/>
                </a:solidFill>
              </a:rPr>
              <a:t>ongoing</a:t>
            </a:r>
            <a:r>
              <a:rPr lang="en-US" sz="3200" i="1">
                <a:solidFill>
                  <a:schemeClr val="dk1"/>
                </a:solidFill>
              </a:rPr>
              <a:t> </a:t>
            </a:r>
            <a:r>
              <a:rPr lang="en-US" sz="3200" b="1" i="1">
                <a:solidFill>
                  <a:schemeClr val="dk1"/>
                </a:solidFill>
              </a:rPr>
              <a:t>process</a:t>
            </a:r>
            <a:r>
              <a:rPr lang="en-US" sz="3200" i="1">
                <a:solidFill>
                  <a:schemeClr val="dk1"/>
                </a:solidFill>
              </a:rPr>
              <a:t> used by all students and teachers </a:t>
            </a:r>
            <a:r>
              <a:rPr lang="en-US" sz="3200" b="1" i="1">
                <a:solidFill>
                  <a:schemeClr val="dk1"/>
                </a:solidFill>
              </a:rPr>
              <a:t>during learning and teaching </a:t>
            </a:r>
            <a:r>
              <a:rPr lang="en-US" sz="3200" i="1">
                <a:solidFill>
                  <a:schemeClr val="dk1"/>
                </a:solidFill>
              </a:rPr>
              <a:t>to </a:t>
            </a:r>
            <a:r>
              <a:rPr lang="en-US" sz="3200" b="1" i="1">
                <a:solidFill>
                  <a:schemeClr val="dk1"/>
                </a:solidFill>
              </a:rPr>
              <a:t>elicit and use evidence of student learning </a:t>
            </a:r>
            <a:r>
              <a:rPr lang="en-US" sz="3200" i="1">
                <a:solidFill>
                  <a:schemeClr val="dk1"/>
                </a:solidFill>
              </a:rPr>
              <a:t>to </a:t>
            </a:r>
            <a:r>
              <a:rPr lang="en-US" sz="3200" b="1" i="1">
                <a:solidFill>
                  <a:schemeClr val="dk1"/>
                </a:solidFill>
              </a:rPr>
              <a:t>improve student understanding </a:t>
            </a:r>
            <a:r>
              <a:rPr lang="en-US" sz="3200" i="1">
                <a:solidFill>
                  <a:schemeClr val="dk1"/>
                </a:solidFill>
              </a:rPr>
              <a:t>of intended disciplinary learning outcomes and support students to become self-directed learners.”</a:t>
            </a:r>
            <a:endParaRPr sz="3200" i="1">
              <a:solidFill>
                <a:schemeClr val="dk1"/>
              </a:solidFill>
            </a:endParaRPr>
          </a:p>
          <a:p>
            <a:pPr marL="0" lvl="0" indent="0" algn="l" rtl="0">
              <a:lnSpc>
                <a:spcPct val="90000"/>
              </a:lnSpc>
              <a:spcBef>
                <a:spcPts val="1000"/>
              </a:spcBef>
              <a:spcAft>
                <a:spcPts val="0"/>
              </a:spcAft>
              <a:buSzPts val="2400"/>
              <a:buNone/>
            </a:pPr>
            <a:endParaRPr/>
          </a:p>
        </p:txBody>
      </p:sp>
      <p:sp>
        <p:nvSpPr>
          <p:cNvPr id="290" name="Google Shape;290;p37"/>
          <p:cNvSpPr txBox="1"/>
          <p:nvPr/>
        </p:nvSpPr>
        <p:spPr>
          <a:xfrm>
            <a:off x="492800" y="5482400"/>
            <a:ext cx="11242200" cy="681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Council of Chief State School Officers (2018, p. 2).  Revising the Definition of Formative Assessment. Retrieved from </a:t>
            </a:r>
            <a:r>
              <a:rPr kumimoji="0" lang="en-US" sz="1200" b="0" i="0" u="sng" strike="noStrike" kern="0" cap="none" spc="0" normalizeH="0" baseline="0" noProof="0">
                <a:ln>
                  <a:noFill/>
                </a:ln>
                <a:solidFill>
                  <a:srgbClr val="0563C1"/>
                </a:solidFill>
                <a:effectLst/>
                <a:uLnTx/>
                <a:uFillTx/>
                <a:latin typeface="Calibri"/>
                <a:ea typeface="Calibri"/>
                <a:cs typeface="Calibri"/>
                <a:sym typeface="Calibri"/>
                <a:hlinkClick r:id="rId3"/>
              </a:rPr>
              <a:t>https://ccsso.org/resource-library/revising-definition-formative-assessment</a:t>
            </a:r>
            <a:endParaRPr kumimoji="0" sz="1200" b="0" i="0" u="sng" strike="noStrike" kern="0" cap="none" spc="0" normalizeH="0" baseline="0" noProof="0">
              <a:ln>
                <a:noFill/>
              </a:ln>
              <a:solidFill>
                <a:srgbClr val="0563C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1" name="Google Shape;291;p37"/>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8"/>
          <p:cNvSpPr txBox="1">
            <a:spLocks noGrp="1"/>
          </p:cNvSpPr>
          <p:nvPr>
            <p:ph type="title"/>
          </p:nvPr>
        </p:nvSpPr>
        <p:spPr>
          <a:xfrm>
            <a:off x="838200" y="365125"/>
            <a:ext cx="113538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Two Main Types of Classroom Assessment Processes</a:t>
            </a:r>
            <a:endParaRPr/>
          </a:p>
        </p:txBody>
      </p:sp>
      <p:sp>
        <p:nvSpPr>
          <p:cNvPr id="298" name="Google Shape;298;p38"/>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299" name="Google Shape;299;p38"/>
          <p:cNvGraphicFramePr/>
          <p:nvPr/>
        </p:nvGraphicFramePr>
        <p:xfrm>
          <a:off x="883425" y="1403450"/>
          <a:ext cx="10637325" cy="4655160"/>
        </p:xfrm>
        <a:graphic>
          <a:graphicData uri="http://schemas.openxmlformats.org/drawingml/2006/table">
            <a:tbl>
              <a:tblPr>
                <a:noFill/>
              </a:tblPr>
              <a:tblGrid>
                <a:gridCol w="2164300">
                  <a:extLst>
                    <a:ext uri="{9D8B030D-6E8A-4147-A177-3AD203B41FA5}">
                      <a16:colId xmlns:a16="http://schemas.microsoft.com/office/drawing/2014/main" val="20000"/>
                    </a:ext>
                  </a:extLst>
                </a:gridCol>
                <a:gridCol w="4147700">
                  <a:extLst>
                    <a:ext uri="{9D8B030D-6E8A-4147-A177-3AD203B41FA5}">
                      <a16:colId xmlns:a16="http://schemas.microsoft.com/office/drawing/2014/main" val="20001"/>
                    </a:ext>
                  </a:extLst>
                </a:gridCol>
                <a:gridCol w="4325325">
                  <a:extLst>
                    <a:ext uri="{9D8B030D-6E8A-4147-A177-3AD203B41FA5}">
                      <a16:colId xmlns:a16="http://schemas.microsoft.com/office/drawing/2014/main" val="20002"/>
                    </a:ext>
                  </a:extLst>
                </a:gridCol>
              </a:tblGrid>
              <a:tr h="680825">
                <a:tc>
                  <a:txBody>
                    <a:bodyPr/>
                    <a:lstStyle/>
                    <a:p>
                      <a:pPr marL="0" lvl="0" indent="0" algn="l" rtl="0">
                        <a:spcBef>
                          <a:spcPts val="0"/>
                        </a:spcBef>
                        <a:spcAft>
                          <a:spcPts val="0"/>
                        </a:spcAft>
                        <a:buNone/>
                      </a:pPr>
                      <a:endParaRPr sz="2400">
                        <a:solidFill>
                          <a:schemeClr val="lt1"/>
                        </a:solidFill>
                        <a:latin typeface="Calibri"/>
                        <a:ea typeface="Calibri"/>
                        <a:cs typeface="Calibri"/>
                        <a:sym typeface="Calibri"/>
                      </a:endParaRPr>
                    </a:p>
                  </a:txBody>
                  <a:tcPr marL="91425" marR="91425" marT="91425" marB="91425">
                    <a:solidFill>
                      <a:srgbClr val="08AF6E"/>
                    </a:solidFill>
                  </a:tcPr>
                </a:tc>
                <a:tc>
                  <a:txBody>
                    <a:bodyPr/>
                    <a:lstStyle/>
                    <a:p>
                      <a:pPr marL="0" lvl="0" indent="0" algn="ctr" rtl="0">
                        <a:spcBef>
                          <a:spcPts val="0"/>
                        </a:spcBef>
                        <a:spcAft>
                          <a:spcPts val="0"/>
                        </a:spcAft>
                        <a:buNone/>
                      </a:pPr>
                      <a:r>
                        <a:rPr lang="en-US" sz="2400" b="1">
                          <a:solidFill>
                            <a:schemeClr val="lt1"/>
                          </a:solidFill>
                          <a:latin typeface="Calibri"/>
                          <a:ea typeface="Calibri"/>
                          <a:cs typeface="Calibri"/>
                          <a:sym typeface="Calibri"/>
                        </a:rPr>
                        <a:t>Summative Classroom Assessments</a:t>
                      </a:r>
                      <a:endParaRPr sz="2400" b="1">
                        <a:solidFill>
                          <a:schemeClr val="lt1"/>
                        </a:solidFill>
                        <a:latin typeface="Calibri"/>
                        <a:ea typeface="Calibri"/>
                        <a:cs typeface="Calibri"/>
                        <a:sym typeface="Calibri"/>
                      </a:endParaRPr>
                    </a:p>
                  </a:txBody>
                  <a:tcPr marL="91425" marR="91425" marT="91425" marB="91425">
                    <a:solidFill>
                      <a:srgbClr val="08AF6E"/>
                    </a:solidFill>
                  </a:tcPr>
                </a:tc>
                <a:tc>
                  <a:txBody>
                    <a:bodyPr/>
                    <a:lstStyle/>
                    <a:p>
                      <a:pPr marL="0" lvl="0" indent="0" algn="ctr" rtl="0">
                        <a:spcBef>
                          <a:spcPts val="0"/>
                        </a:spcBef>
                        <a:spcAft>
                          <a:spcPts val="0"/>
                        </a:spcAft>
                        <a:buNone/>
                      </a:pPr>
                      <a:r>
                        <a:rPr lang="en-US" sz="2400" b="1">
                          <a:solidFill>
                            <a:schemeClr val="lt1"/>
                          </a:solidFill>
                          <a:latin typeface="Calibri"/>
                          <a:ea typeface="Calibri"/>
                          <a:cs typeface="Calibri"/>
                          <a:sym typeface="Calibri"/>
                        </a:rPr>
                        <a:t>Formative Classroom Assessments</a:t>
                      </a:r>
                      <a:endParaRPr sz="2400" b="1">
                        <a:solidFill>
                          <a:schemeClr val="lt1"/>
                        </a:solidFill>
                        <a:latin typeface="Calibri"/>
                        <a:ea typeface="Calibri"/>
                        <a:cs typeface="Calibri"/>
                        <a:sym typeface="Calibri"/>
                      </a:endParaRPr>
                    </a:p>
                  </a:txBody>
                  <a:tcPr marL="91425" marR="91425" marT="91425" marB="91425">
                    <a:solidFill>
                      <a:srgbClr val="08AF6E"/>
                    </a:solidFill>
                  </a:tcPr>
                </a:tc>
                <a:extLst>
                  <a:ext uri="{0D108BD9-81ED-4DB2-BD59-A6C34878D82A}">
                    <a16:rowId xmlns:a16="http://schemas.microsoft.com/office/drawing/2014/main" val="10000"/>
                  </a:ext>
                </a:extLst>
              </a:tr>
              <a:tr h="1414075">
                <a:tc>
                  <a:txBody>
                    <a:bodyPr/>
                    <a:lstStyle/>
                    <a:p>
                      <a:pPr marL="0" lvl="0" indent="0" algn="l" rtl="0">
                        <a:spcBef>
                          <a:spcPts val="0"/>
                        </a:spcBef>
                        <a:spcAft>
                          <a:spcPts val="0"/>
                        </a:spcAft>
                        <a:buNone/>
                      </a:pPr>
                      <a:r>
                        <a:rPr lang="en-US" sz="2400" b="1">
                          <a:latin typeface="Calibri"/>
                          <a:ea typeface="Calibri"/>
                          <a:cs typeface="Calibri"/>
                          <a:sym typeface="Calibri"/>
                        </a:rPr>
                        <a:t>Purpose</a:t>
                      </a:r>
                      <a:endParaRPr sz="24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400">
                          <a:latin typeface="Calibri"/>
                          <a:ea typeface="Calibri"/>
                          <a:cs typeface="Calibri"/>
                          <a:sym typeface="Calibri"/>
                        </a:rPr>
                        <a:t>Document student achievement of state content standards at a point in time (assessment </a:t>
                      </a:r>
                      <a:r>
                        <a:rPr lang="en-US" sz="2400" i="1">
                          <a:latin typeface="Calibri"/>
                          <a:ea typeface="Calibri"/>
                          <a:cs typeface="Calibri"/>
                          <a:sym typeface="Calibri"/>
                        </a:rPr>
                        <a:t>of </a:t>
                      </a:r>
                      <a:r>
                        <a:rPr lang="en-US" sz="2400">
                          <a:latin typeface="Calibri"/>
                          <a:ea typeface="Calibri"/>
                          <a:cs typeface="Calibri"/>
                          <a:sym typeface="Calibri"/>
                        </a:rPr>
                        <a:t>learning)</a:t>
                      </a:r>
                      <a:endParaRPr sz="24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400">
                          <a:latin typeface="Calibri"/>
                          <a:ea typeface="Calibri"/>
                          <a:cs typeface="Calibri"/>
                          <a:sym typeface="Calibri"/>
                        </a:rPr>
                        <a:t>Elicit evidence of student learning to adjust teaching and learning to better meet students’ needs (assessment </a:t>
                      </a:r>
                      <a:r>
                        <a:rPr lang="en-US" sz="2400" i="1">
                          <a:latin typeface="Calibri"/>
                          <a:ea typeface="Calibri"/>
                          <a:cs typeface="Calibri"/>
                          <a:sym typeface="Calibri"/>
                        </a:rPr>
                        <a:t>for</a:t>
                      </a:r>
                      <a:r>
                        <a:rPr lang="en-US" sz="2400">
                          <a:latin typeface="Calibri"/>
                          <a:ea typeface="Calibri"/>
                          <a:cs typeface="Calibri"/>
                          <a:sym typeface="Calibri"/>
                        </a:rPr>
                        <a:t> learning)</a:t>
                      </a:r>
                      <a:endParaRPr sz="24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047450">
                <a:tc>
                  <a:txBody>
                    <a:bodyPr/>
                    <a:lstStyle/>
                    <a:p>
                      <a:pPr marL="0" lvl="0" indent="0" algn="l" rtl="0">
                        <a:spcBef>
                          <a:spcPts val="0"/>
                        </a:spcBef>
                        <a:spcAft>
                          <a:spcPts val="0"/>
                        </a:spcAft>
                        <a:buNone/>
                      </a:pPr>
                      <a:r>
                        <a:rPr lang="en-US" sz="2400" b="1">
                          <a:latin typeface="Calibri"/>
                          <a:ea typeface="Calibri"/>
                          <a:cs typeface="Calibri"/>
                          <a:sym typeface="Calibri"/>
                        </a:rPr>
                        <a:t>Administration</a:t>
                      </a:r>
                      <a:endParaRPr sz="24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400">
                          <a:latin typeface="Calibri"/>
                          <a:ea typeface="Calibri"/>
                          <a:cs typeface="Calibri"/>
                          <a:sym typeface="Calibri"/>
                        </a:rPr>
                        <a:t>Typically administered at the end of a unit of instruction</a:t>
                      </a:r>
                      <a:endParaRPr sz="24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400">
                          <a:latin typeface="Calibri"/>
                          <a:ea typeface="Calibri"/>
                          <a:cs typeface="Calibri"/>
                          <a:sym typeface="Calibri"/>
                        </a:rPr>
                        <a:t>On-going; occurs before, during, and after instruction</a:t>
                      </a:r>
                      <a:endParaRPr sz="24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047450">
                <a:tc>
                  <a:txBody>
                    <a:bodyPr/>
                    <a:lstStyle/>
                    <a:p>
                      <a:pPr marL="0" lvl="0" indent="0" algn="l" rtl="0">
                        <a:spcBef>
                          <a:spcPts val="0"/>
                        </a:spcBef>
                        <a:spcAft>
                          <a:spcPts val="0"/>
                        </a:spcAft>
                        <a:buNone/>
                      </a:pPr>
                      <a:r>
                        <a:rPr lang="en-US" sz="2400" b="1">
                          <a:latin typeface="Calibri"/>
                          <a:ea typeface="Calibri"/>
                          <a:cs typeface="Calibri"/>
                          <a:sym typeface="Calibri"/>
                        </a:rPr>
                        <a:t>Feedback Mechanisms</a:t>
                      </a:r>
                      <a:endParaRPr sz="24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400">
                          <a:latin typeface="Calibri"/>
                          <a:ea typeface="Calibri"/>
                          <a:cs typeface="Calibri"/>
                          <a:sym typeface="Calibri"/>
                        </a:rPr>
                        <a:t>Graded and reported to parents and students</a:t>
                      </a:r>
                      <a:endParaRPr sz="24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2400">
                          <a:latin typeface="Calibri"/>
                          <a:ea typeface="Calibri"/>
                          <a:cs typeface="Calibri"/>
                          <a:sym typeface="Calibri"/>
                        </a:rPr>
                        <a:t>Not graded; feedback shared with students</a:t>
                      </a:r>
                      <a:endParaRPr sz="24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838200" y="365125"/>
            <a:ext cx="10515600" cy="8856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000"/>
              <a:buNone/>
            </a:pPr>
            <a:r>
              <a:rPr lang="en-US"/>
              <a:t>Misconception Alert</a:t>
            </a:r>
            <a:endParaRPr/>
          </a:p>
        </p:txBody>
      </p:sp>
      <p:sp>
        <p:nvSpPr>
          <p:cNvPr id="306" name="Google Shape;306;p39"/>
          <p:cNvSpPr txBox="1">
            <a:spLocks noGrp="1"/>
          </p:cNvSpPr>
          <p:nvPr>
            <p:ph type="body" idx="1"/>
          </p:nvPr>
        </p:nvSpPr>
        <p:spPr>
          <a:xfrm>
            <a:off x="3769423" y="1772025"/>
            <a:ext cx="7841400" cy="3678300"/>
          </a:xfrm>
          <a:prstGeom prst="rect">
            <a:avLst/>
          </a:prstGeom>
          <a:noFill/>
          <a:ln>
            <a:noFill/>
          </a:ln>
        </p:spPr>
        <p:txBody>
          <a:bodyPr spcFirstLastPara="1" wrap="square" lIns="121900" tIns="121900" rIns="121900" bIns="121900" anchor="t" anchorCtr="0">
            <a:noAutofit/>
          </a:bodyPr>
          <a:lstStyle/>
          <a:p>
            <a:pPr marL="457200" lvl="0" indent="-438150" algn="l" rtl="0">
              <a:lnSpc>
                <a:spcPct val="90000"/>
              </a:lnSpc>
              <a:spcBef>
                <a:spcPts val="1000"/>
              </a:spcBef>
              <a:spcAft>
                <a:spcPts val="0"/>
              </a:spcAft>
              <a:buClr>
                <a:srgbClr val="000000"/>
              </a:buClr>
              <a:buSzPts val="3300"/>
              <a:buChar char="•"/>
            </a:pPr>
            <a:r>
              <a:rPr lang="en-US" sz="3500">
                <a:solidFill>
                  <a:srgbClr val="000000"/>
                </a:solidFill>
              </a:rPr>
              <a:t>Assessments are </a:t>
            </a:r>
            <a:r>
              <a:rPr lang="en-US" sz="3500" b="1">
                <a:solidFill>
                  <a:srgbClr val="000000"/>
                </a:solidFill>
              </a:rPr>
              <a:t>not </a:t>
            </a:r>
            <a:r>
              <a:rPr lang="en-US" sz="3500">
                <a:solidFill>
                  <a:srgbClr val="000000"/>
                </a:solidFill>
              </a:rPr>
              <a:t>formative or summative </a:t>
            </a:r>
            <a:r>
              <a:rPr lang="en-US" sz="3500" b="1">
                <a:solidFill>
                  <a:srgbClr val="000000"/>
                </a:solidFill>
              </a:rPr>
              <a:t>by design</a:t>
            </a:r>
            <a:r>
              <a:rPr lang="en-US" sz="3500">
                <a:solidFill>
                  <a:srgbClr val="000000"/>
                </a:solidFill>
              </a:rPr>
              <a:t>, they are formative or summative </a:t>
            </a:r>
            <a:r>
              <a:rPr lang="en-US" sz="3500" b="1">
                <a:solidFill>
                  <a:srgbClr val="000000"/>
                </a:solidFill>
              </a:rPr>
              <a:t>based on use</a:t>
            </a:r>
            <a:r>
              <a:rPr lang="en-US" sz="3500">
                <a:solidFill>
                  <a:srgbClr val="000000"/>
                </a:solidFill>
              </a:rPr>
              <a:t>.</a:t>
            </a:r>
            <a:endParaRPr sz="3500">
              <a:solidFill>
                <a:srgbClr val="000000"/>
              </a:solidFill>
            </a:endParaRPr>
          </a:p>
          <a:p>
            <a:pPr marL="457200" lvl="0" indent="-438150" algn="l" rtl="0">
              <a:lnSpc>
                <a:spcPct val="90000"/>
              </a:lnSpc>
              <a:spcBef>
                <a:spcPts val="0"/>
              </a:spcBef>
              <a:spcAft>
                <a:spcPts val="0"/>
              </a:spcAft>
              <a:buClr>
                <a:srgbClr val="000000"/>
              </a:buClr>
              <a:buSzPts val="3300"/>
              <a:buChar char="•"/>
            </a:pPr>
            <a:r>
              <a:rPr lang="en-US" sz="3500">
                <a:solidFill>
                  <a:srgbClr val="000000"/>
                </a:solidFill>
              </a:rPr>
              <a:t>The same exit ticket, quiz, test, or performance task can be used </a:t>
            </a:r>
            <a:r>
              <a:rPr lang="en-US" sz="3500" b="1">
                <a:solidFill>
                  <a:srgbClr val="000000"/>
                </a:solidFill>
              </a:rPr>
              <a:t>summatively </a:t>
            </a:r>
            <a:r>
              <a:rPr lang="en-US" sz="3500">
                <a:solidFill>
                  <a:srgbClr val="000000"/>
                </a:solidFill>
              </a:rPr>
              <a:t>or </a:t>
            </a:r>
            <a:r>
              <a:rPr lang="en-US" sz="3500" b="1">
                <a:solidFill>
                  <a:srgbClr val="000000"/>
                </a:solidFill>
              </a:rPr>
              <a:t>formatively</a:t>
            </a:r>
            <a:r>
              <a:rPr lang="en-US" sz="3500">
                <a:solidFill>
                  <a:srgbClr val="000000"/>
                </a:solidFill>
              </a:rPr>
              <a:t> (as long as student thinking is made visible and students are involved in the process).</a:t>
            </a:r>
            <a:endParaRPr sz="3500">
              <a:solidFill>
                <a:srgbClr val="000000"/>
              </a:solidFill>
            </a:endParaRPr>
          </a:p>
        </p:txBody>
      </p:sp>
      <p:pic>
        <p:nvPicPr>
          <p:cNvPr id="307" name="Google Shape;307;p39"/>
          <p:cNvPicPr preferRelativeResize="0"/>
          <p:nvPr/>
        </p:nvPicPr>
        <p:blipFill rotWithShape="1">
          <a:blip r:embed="rId3">
            <a:alphaModFix/>
          </a:blip>
          <a:srcRect/>
          <a:stretch/>
        </p:blipFill>
        <p:spPr>
          <a:xfrm>
            <a:off x="1038725" y="2096600"/>
            <a:ext cx="2465550" cy="2159626"/>
          </a:xfrm>
          <a:prstGeom prst="rect">
            <a:avLst/>
          </a:prstGeom>
          <a:noFill/>
          <a:ln>
            <a:noFill/>
          </a:ln>
        </p:spPr>
      </p:pic>
      <p:sp>
        <p:nvSpPr>
          <p:cNvPr id="308" name="Google Shape;308;p39"/>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0"/>
          <p:cNvSpPr txBox="1">
            <a:spLocks noGrp="1"/>
          </p:cNvSpPr>
          <p:nvPr>
            <p:ph type="title"/>
          </p:nvPr>
        </p:nvSpPr>
        <p:spPr>
          <a:xfrm>
            <a:off x="838200" y="365125"/>
            <a:ext cx="10515600" cy="8856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000"/>
              <a:buNone/>
            </a:pPr>
            <a:r>
              <a:rPr lang="en-US"/>
              <a:t>Embedded Formative Assessment Strategies</a:t>
            </a:r>
            <a:endParaRPr/>
          </a:p>
        </p:txBody>
      </p:sp>
      <p:pic>
        <p:nvPicPr>
          <p:cNvPr id="315" name="Google Shape;315;p40"/>
          <p:cNvPicPr preferRelativeResize="0"/>
          <p:nvPr/>
        </p:nvPicPr>
        <p:blipFill rotWithShape="1">
          <a:blip r:embed="rId3">
            <a:alphaModFix/>
          </a:blip>
          <a:srcRect t="8450"/>
          <a:stretch/>
        </p:blipFill>
        <p:spPr>
          <a:xfrm>
            <a:off x="493025" y="1527628"/>
            <a:ext cx="10520849" cy="4439750"/>
          </a:xfrm>
          <a:prstGeom prst="rect">
            <a:avLst/>
          </a:prstGeom>
          <a:noFill/>
          <a:ln>
            <a:noFill/>
          </a:ln>
        </p:spPr>
      </p:pic>
      <p:sp>
        <p:nvSpPr>
          <p:cNvPr id="316" name="Google Shape;316;p40"/>
          <p:cNvSpPr txBox="1"/>
          <p:nvPr/>
        </p:nvSpPr>
        <p:spPr>
          <a:xfrm>
            <a:off x="894975" y="5989250"/>
            <a:ext cx="104274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Wiliam, D. (2018).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Embedded formative assessment, 2nd ed</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Bloomington, IN: Solution Tree Press.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7" name="Google Shape;317;p40"/>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a:spLocks noGrp="1"/>
          </p:cNvSpPr>
          <p:nvPr>
            <p:ph type="title"/>
          </p:nvPr>
        </p:nvSpPr>
        <p:spPr>
          <a:xfrm>
            <a:off x="838200" y="365125"/>
            <a:ext cx="10515600" cy="8856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000"/>
              <a:buNone/>
            </a:pPr>
            <a:r>
              <a:rPr lang="en-US"/>
              <a:t>Embedded Formative Assessment Strategies</a:t>
            </a:r>
            <a:endParaRPr/>
          </a:p>
        </p:txBody>
      </p:sp>
      <p:pic>
        <p:nvPicPr>
          <p:cNvPr id="324" name="Google Shape;324;p41"/>
          <p:cNvPicPr preferRelativeResize="0"/>
          <p:nvPr/>
        </p:nvPicPr>
        <p:blipFill rotWithShape="1">
          <a:blip r:embed="rId3">
            <a:alphaModFix/>
          </a:blip>
          <a:srcRect t="8450"/>
          <a:stretch/>
        </p:blipFill>
        <p:spPr>
          <a:xfrm>
            <a:off x="493025" y="1527628"/>
            <a:ext cx="10520849" cy="4439750"/>
          </a:xfrm>
          <a:prstGeom prst="rect">
            <a:avLst/>
          </a:prstGeom>
          <a:noFill/>
          <a:ln>
            <a:noFill/>
          </a:ln>
        </p:spPr>
      </p:pic>
      <p:sp>
        <p:nvSpPr>
          <p:cNvPr id="325" name="Google Shape;325;p41"/>
          <p:cNvSpPr txBox="1"/>
          <p:nvPr/>
        </p:nvSpPr>
        <p:spPr>
          <a:xfrm>
            <a:off x="894975" y="5989250"/>
            <a:ext cx="104274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Wiliam, D. (2018).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Embedded formative assessment, 2nd ed</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Bloomington, IN: Solution Tree Press.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6" name="Google Shape;326;p41"/>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27" name="Google Shape;327;p41"/>
          <p:cNvSpPr txBox="1"/>
          <p:nvPr/>
        </p:nvSpPr>
        <p:spPr>
          <a:xfrm>
            <a:off x="1943400" y="2240453"/>
            <a:ext cx="8802000" cy="3402000"/>
          </a:xfrm>
          <a:prstGeom prst="rect">
            <a:avLst/>
          </a:prstGeom>
          <a:solidFill>
            <a:srgbClr val="F3F3F3"/>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800"/>
              <a:buFont typeface="Arial"/>
              <a:buNone/>
              <a:tabLst/>
              <a:defRPr/>
            </a:pPr>
            <a:r>
              <a:rPr kumimoji="0" lang="en-US" sz="3800" b="1" i="0" u="none" strike="noStrike" kern="0" cap="none" spc="0" normalizeH="0" baseline="0" noProof="0">
                <a:ln>
                  <a:noFill/>
                </a:ln>
                <a:solidFill>
                  <a:srgbClr val="000000"/>
                </a:solidFill>
                <a:effectLst/>
                <a:uLnTx/>
                <a:uFillTx/>
                <a:latin typeface="Calibri"/>
                <a:ea typeface="Calibri"/>
                <a:cs typeface="Calibri"/>
                <a:sym typeface="Calibri"/>
              </a:rPr>
              <a:t>Big Idea: </a:t>
            </a:r>
            <a:endParaRPr kumimoji="0" sz="38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3800"/>
              <a:buFont typeface="Arial"/>
              <a:buNone/>
              <a:tabLst/>
              <a:defRPr/>
            </a:pPr>
            <a:r>
              <a:rPr kumimoji="0" lang="en-US" sz="3800" b="0" i="0" u="none" strike="noStrike" kern="0" cap="none" spc="0" normalizeH="0" baseline="0" noProof="0">
                <a:ln>
                  <a:noFill/>
                </a:ln>
                <a:solidFill>
                  <a:srgbClr val="000000"/>
                </a:solidFill>
                <a:effectLst/>
                <a:uLnTx/>
                <a:uFillTx/>
                <a:latin typeface="Calibri"/>
                <a:ea typeface="Calibri"/>
                <a:cs typeface="Calibri"/>
                <a:sym typeface="Calibri"/>
              </a:rPr>
              <a:t>“Evidence about student learning is used to </a:t>
            </a:r>
            <a:r>
              <a:rPr kumimoji="0" lang="en-US" sz="3800" b="1" i="0" u="none" strike="noStrike" kern="0" cap="none" spc="0" normalizeH="0" baseline="0" noProof="0">
                <a:ln>
                  <a:noFill/>
                </a:ln>
                <a:solidFill>
                  <a:srgbClr val="000000"/>
                </a:solidFill>
                <a:effectLst/>
                <a:uLnTx/>
                <a:uFillTx/>
                <a:latin typeface="Calibri"/>
                <a:ea typeface="Calibri"/>
                <a:cs typeface="Calibri"/>
                <a:sym typeface="Calibri"/>
              </a:rPr>
              <a:t>adjust instruction</a:t>
            </a:r>
            <a:r>
              <a:rPr kumimoji="0" lang="en-US" sz="3800" b="0" i="0" u="none" strike="noStrike" kern="0" cap="none" spc="0" normalizeH="0" baseline="0" noProof="0">
                <a:ln>
                  <a:noFill/>
                </a:ln>
                <a:solidFill>
                  <a:srgbClr val="000000"/>
                </a:solidFill>
                <a:effectLst/>
                <a:uLnTx/>
                <a:uFillTx/>
                <a:latin typeface="Calibri"/>
                <a:ea typeface="Calibri"/>
                <a:cs typeface="Calibri"/>
                <a:sym typeface="Calibri"/>
              </a:rPr>
              <a:t> to </a:t>
            </a:r>
            <a:r>
              <a:rPr kumimoji="0" lang="en-US" sz="3800" b="1" i="0" u="none" strike="noStrike" kern="0" cap="none" spc="0" normalizeH="0" baseline="0" noProof="0">
                <a:ln>
                  <a:noFill/>
                </a:ln>
                <a:solidFill>
                  <a:srgbClr val="000000"/>
                </a:solidFill>
                <a:effectLst/>
                <a:uLnTx/>
                <a:uFillTx/>
                <a:latin typeface="Calibri"/>
                <a:ea typeface="Calibri"/>
                <a:cs typeface="Calibri"/>
                <a:sym typeface="Calibri"/>
              </a:rPr>
              <a:t>better meet students’ needs</a:t>
            </a:r>
            <a:r>
              <a:rPr kumimoji="0" lang="en-US" sz="3800" b="0" i="0" u="none" strike="noStrike" kern="0" cap="none" spc="0" normalizeH="0" baseline="0" noProof="0">
                <a:ln>
                  <a:noFill/>
                </a:ln>
                <a:solidFill>
                  <a:srgbClr val="000000"/>
                </a:solidFill>
                <a:effectLst/>
                <a:uLnTx/>
                <a:uFillTx/>
                <a:latin typeface="Calibri"/>
                <a:ea typeface="Calibri"/>
                <a:cs typeface="Calibri"/>
                <a:sym typeface="Calibri"/>
              </a:rPr>
              <a:t>. In other words, teaching is </a:t>
            </a:r>
            <a:r>
              <a:rPr kumimoji="0" lang="en-US" sz="3800" b="1" i="0" u="none" strike="noStrike" kern="0" cap="none" spc="0" normalizeH="0" baseline="0" noProof="0">
                <a:ln>
                  <a:noFill/>
                </a:ln>
                <a:solidFill>
                  <a:srgbClr val="000000"/>
                </a:solidFill>
                <a:effectLst/>
                <a:uLnTx/>
                <a:uFillTx/>
                <a:latin typeface="Calibri"/>
                <a:ea typeface="Calibri"/>
                <a:cs typeface="Calibri"/>
                <a:sym typeface="Calibri"/>
              </a:rPr>
              <a:t>adaptive </a:t>
            </a:r>
            <a:r>
              <a:rPr kumimoji="0" lang="en-US" sz="3800" b="0" i="0" u="none" strike="noStrike" kern="0" cap="none" spc="0" normalizeH="0" baseline="0" noProof="0">
                <a:ln>
                  <a:noFill/>
                </a:ln>
                <a:solidFill>
                  <a:srgbClr val="000000"/>
                </a:solidFill>
                <a:effectLst/>
                <a:uLnTx/>
                <a:uFillTx/>
                <a:latin typeface="Calibri"/>
                <a:ea typeface="Calibri"/>
                <a:cs typeface="Calibri"/>
                <a:sym typeface="Calibri"/>
              </a:rPr>
              <a:t>to the </a:t>
            </a:r>
            <a:r>
              <a:rPr kumimoji="0" lang="en-US" sz="3800" b="1" i="0" u="none" strike="noStrike" kern="0" cap="none" spc="0" normalizeH="0" baseline="0" noProof="0">
                <a:ln>
                  <a:noFill/>
                </a:ln>
                <a:solidFill>
                  <a:srgbClr val="000000"/>
                </a:solidFill>
                <a:effectLst/>
                <a:uLnTx/>
                <a:uFillTx/>
                <a:latin typeface="Calibri"/>
                <a:ea typeface="Calibri"/>
                <a:cs typeface="Calibri"/>
                <a:sym typeface="Calibri"/>
              </a:rPr>
              <a:t>learner’s needs</a:t>
            </a:r>
            <a:r>
              <a:rPr kumimoji="0" lang="en-US" sz="3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42"/>
          <p:cNvPicPr preferRelativeResize="0"/>
          <p:nvPr/>
        </p:nvPicPr>
        <p:blipFill>
          <a:blip r:embed="rId3">
            <a:alphaModFix/>
          </a:blip>
          <a:stretch>
            <a:fillRect/>
          </a:stretch>
        </p:blipFill>
        <p:spPr>
          <a:xfrm>
            <a:off x="1766325" y="1333450"/>
            <a:ext cx="7971675" cy="5978747"/>
          </a:xfrm>
          <a:prstGeom prst="rect">
            <a:avLst/>
          </a:prstGeom>
          <a:noFill/>
          <a:ln>
            <a:noFill/>
          </a:ln>
        </p:spPr>
      </p:pic>
      <p:sp>
        <p:nvSpPr>
          <p:cNvPr id="334" name="Google Shape;334;p42"/>
          <p:cNvSpPr txBox="1">
            <a:spLocks noGrp="1"/>
          </p:cNvSpPr>
          <p:nvPr>
            <p:ph type="title"/>
          </p:nvPr>
        </p:nvSpPr>
        <p:spPr>
          <a:xfrm>
            <a:off x="838200" y="365125"/>
            <a:ext cx="105156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Connection to Learning Acceleration</a:t>
            </a:r>
            <a:endParaRPr/>
          </a:p>
        </p:txBody>
      </p:sp>
      <p:sp>
        <p:nvSpPr>
          <p:cNvPr id="335" name="Google Shape;335;p42"/>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36" name="Google Shape;336;p42"/>
          <p:cNvSpPr txBox="1"/>
          <p:nvPr/>
        </p:nvSpPr>
        <p:spPr>
          <a:xfrm>
            <a:off x="9966300" y="1392650"/>
            <a:ext cx="2123400" cy="1498500"/>
          </a:xfrm>
          <a:prstGeom prst="rect">
            <a:avLst/>
          </a:prstGeom>
          <a:solidFill>
            <a:srgbClr val="CFE2F3"/>
          </a:solid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End of Unit </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Learning Goals</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3"/>
          <p:cNvSpPr txBox="1">
            <a:spLocks noGrp="1"/>
          </p:cNvSpPr>
          <p:nvPr>
            <p:ph type="title"/>
          </p:nvPr>
        </p:nvSpPr>
        <p:spPr>
          <a:xfrm>
            <a:off x="838200" y="365125"/>
            <a:ext cx="10515600" cy="8856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000"/>
              <a:buNone/>
            </a:pPr>
            <a:r>
              <a:rPr lang="en-US"/>
              <a:t>Learning Intentions &amp; Success Criteria</a:t>
            </a:r>
            <a:endParaRPr/>
          </a:p>
        </p:txBody>
      </p:sp>
      <p:sp>
        <p:nvSpPr>
          <p:cNvPr id="343" name="Google Shape;343;p43"/>
          <p:cNvSpPr txBox="1">
            <a:spLocks noGrp="1"/>
          </p:cNvSpPr>
          <p:nvPr>
            <p:ph type="body" idx="1"/>
          </p:nvPr>
        </p:nvSpPr>
        <p:spPr>
          <a:xfrm>
            <a:off x="3790925" y="1529025"/>
            <a:ext cx="7841400" cy="36783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SzPts val="2400"/>
              <a:buNone/>
            </a:pPr>
            <a:r>
              <a:rPr lang="en-US" sz="3100">
                <a:solidFill>
                  <a:srgbClr val="000000"/>
                </a:solidFill>
              </a:rPr>
              <a:t>The </a:t>
            </a:r>
            <a:r>
              <a:rPr lang="en-US" sz="3100" b="1">
                <a:solidFill>
                  <a:srgbClr val="000000"/>
                </a:solidFill>
              </a:rPr>
              <a:t>learning goals</a:t>
            </a:r>
            <a:r>
              <a:rPr lang="en-US" sz="3100">
                <a:solidFill>
                  <a:srgbClr val="000000"/>
                </a:solidFill>
              </a:rPr>
              <a:t>, sometimes called “l</a:t>
            </a:r>
            <a:r>
              <a:rPr lang="en-US" sz="3100" b="1">
                <a:solidFill>
                  <a:srgbClr val="000000"/>
                </a:solidFill>
              </a:rPr>
              <a:t>earning targets</a:t>
            </a:r>
            <a:r>
              <a:rPr lang="en-US" sz="3100">
                <a:solidFill>
                  <a:srgbClr val="000000"/>
                </a:solidFill>
              </a:rPr>
              <a:t>,” should be aligned to and derived from the broader curricular goals and state standards.</a:t>
            </a:r>
            <a:endParaRPr sz="3100">
              <a:solidFill>
                <a:srgbClr val="000000"/>
              </a:solidFill>
            </a:endParaRPr>
          </a:p>
          <a:p>
            <a:pPr marL="0" lvl="0" indent="0" algn="l" rtl="0">
              <a:lnSpc>
                <a:spcPct val="90000"/>
              </a:lnSpc>
              <a:spcBef>
                <a:spcPts val="1000"/>
              </a:spcBef>
              <a:spcAft>
                <a:spcPts val="0"/>
              </a:spcAft>
              <a:buSzPts val="2400"/>
              <a:buNone/>
            </a:pPr>
            <a:endParaRPr sz="900">
              <a:solidFill>
                <a:srgbClr val="000000"/>
              </a:solidFill>
            </a:endParaRPr>
          </a:p>
          <a:p>
            <a:pPr marL="0" lvl="0" indent="0" algn="l" rtl="0">
              <a:lnSpc>
                <a:spcPct val="90000"/>
              </a:lnSpc>
              <a:spcBef>
                <a:spcPts val="1000"/>
              </a:spcBef>
              <a:spcAft>
                <a:spcPts val="0"/>
              </a:spcAft>
              <a:buClr>
                <a:schemeClr val="dk1"/>
              </a:buClr>
              <a:buSzPts val="1100"/>
              <a:buFont typeface="Arial"/>
              <a:buNone/>
            </a:pPr>
            <a:r>
              <a:rPr lang="en-US" sz="3100" b="1">
                <a:solidFill>
                  <a:srgbClr val="000000"/>
                </a:solidFill>
              </a:rPr>
              <a:t>What will my students be trying to learn? What does success, or hitting the target, look like?</a:t>
            </a:r>
            <a:endParaRPr sz="3100" b="1">
              <a:solidFill>
                <a:srgbClr val="000000"/>
              </a:solidFill>
            </a:endParaRPr>
          </a:p>
          <a:p>
            <a:pPr marL="457200" lvl="0" indent="-387350" algn="l" rtl="0">
              <a:lnSpc>
                <a:spcPct val="90000"/>
              </a:lnSpc>
              <a:spcBef>
                <a:spcPts val="1000"/>
              </a:spcBef>
              <a:spcAft>
                <a:spcPts val="0"/>
              </a:spcAft>
              <a:buClr>
                <a:srgbClr val="000000"/>
              </a:buClr>
              <a:buSzPts val="2500"/>
              <a:buChar char="➢"/>
            </a:pPr>
            <a:r>
              <a:rPr lang="en-US" sz="2500">
                <a:solidFill>
                  <a:srgbClr val="000000"/>
                </a:solidFill>
              </a:rPr>
              <a:t>Make sure students are aware of what they are trying to learn and the success criteria.</a:t>
            </a:r>
            <a:endParaRPr sz="2500">
              <a:solidFill>
                <a:srgbClr val="000000"/>
              </a:solidFill>
            </a:endParaRPr>
          </a:p>
        </p:txBody>
      </p:sp>
      <p:pic>
        <p:nvPicPr>
          <p:cNvPr id="344" name="Google Shape;344;p43"/>
          <p:cNvPicPr preferRelativeResize="0"/>
          <p:nvPr/>
        </p:nvPicPr>
        <p:blipFill rotWithShape="1">
          <a:blip r:embed="rId3">
            <a:alphaModFix/>
          </a:blip>
          <a:srcRect/>
          <a:stretch/>
        </p:blipFill>
        <p:spPr>
          <a:xfrm>
            <a:off x="467793" y="2456912"/>
            <a:ext cx="3015825" cy="2970425"/>
          </a:xfrm>
          <a:prstGeom prst="rect">
            <a:avLst/>
          </a:prstGeom>
          <a:noFill/>
          <a:ln>
            <a:noFill/>
          </a:ln>
        </p:spPr>
      </p:pic>
      <p:sp>
        <p:nvSpPr>
          <p:cNvPr id="345" name="Google Shape;345;p43"/>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1341</Words>
  <Application>Microsoft Office PowerPoint</Application>
  <PresentationFormat>Widescreen</PresentationFormat>
  <Paragraphs>159</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Noto Sans Symbols</vt:lpstr>
      <vt:lpstr>Roboto</vt:lpstr>
      <vt:lpstr>Office Theme</vt:lpstr>
      <vt:lpstr>1_Office Theme</vt:lpstr>
      <vt:lpstr>PowerPoint Presentation</vt:lpstr>
      <vt:lpstr>Warm-Up</vt:lpstr>
      <vt:lpstr>Defining Formative Assessment Process</vt:lpstr>
      <vt:lpstr>Two Main Types of Classroom Assessment Processes</vt:lpstr>
      <vt:lpstr>Misconception Alert</vt:lpstr>
      <vt:lpstr>Embedded Formative Assessment Strategies</vt:lpstr>
      <vt:lpstr>Embedded Formative Assessment Strategies</vt:lpstr>
      <vt:lpstr>Connection to Learning Acceleration</vt:lpstr>
      <vt:lpstr>Learning Intentions &amp; Success Criteria</vt:lpstr>
      <vt:lpstr>Elicit Evidence of Student Learning</vt:lpstr>
      <vt:lpstr>Misconception Alert</vt:lpstr>
      <vt:lpstr>Feedback that Moves Learning Forward</vt:lpstr>
      <vt:lpstr>Peers as Learning Resources</vt:lpstr>
      <vt:lpstr>Students as Owners of their own Learning</vt:lpstr>
      <vt:lpstr>Metacognition</vt:lpstr>
      <vt:lpstr>Examples of Aligned Teacher Practices</vt:lpstr>
      <vt:lpstr>Remembering the Systems Component</vt:lpstr>
      <vt:lpstr>Going Deeper: Micro-Course 2</vt:lpstr>
      <vt:lpstr>Reflection Questions</vt:lpstr>
      <vt:lpstr>For Additional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Dorcas Kong</dc:creator>
  <cp:lastModifiedBy>Dorcas Kong</cp:lastModifiedBy>
  <cp:revision>24</cp:revision>
  <dcterms:created xsi:type="dcterms:W3CDTF">2022-10-07T17:10:59Z</dcterms:created>
  <dcterms:modified xsi:type="dcterms:W3CDTF">2022-10-07T17:17:34Z</dcterms:modified>
</cp:coreProperties>
</file>